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7.xml" ContentType="application/vnd.openxmlformats-officedocument.presentationml.tags+xml"/>
  <Override PartName="/ppt/notesSlides/notesSlide4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5.xml" ContentType="application/vnd.openxmlformats-officedocument.presentationml.notesSlide+xml"/>
  <Override PartName="/ppt/tags/tag40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9.xml" ContentType="application/vnd.openxmlformats-officedocument.presentationml.notesSlide+xml"/>
  <Override PartName="/ppt/tags/tag43.xml" ContentType="application/vnd.openxmlformats-officedocument.presentationml.tags+xml"/>
  <Override PartName="/ppt/notesSlides/notesSlide10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2" r:id="rId4"/>
    <p:sldMasterId id="2147483670" r:id="rId5"/>
    <p:sldMasterId id="2147483687" r:id="rId6"/>
    <p:sldMasterId id="2147483704" r:id="rId7"/>
  </p:sldMasterIdLst>
  <p:notesMasterIdLst>
    <p:notesMasterId r:id="rId29"/>
  </p:notesMasterIdLst>
  <p:handoutMasterIdLst>
    <p:handoutMasterId r:id="rId30"/>
  </p:handoutMasterIdLst>
  <p:sldIdLst>
    <p:sldId id="319" r:id="rId8"/>
    <p:sldId id="2076138321" r:id="rId9"/>
    <p:sldId id="334" r:id="rId10"/>
    <p:sldId id="381" r:id="rId11"/>
    <p:sldId id="2076138322" r:id="rId12"/>
    <p:sldId id="2076138323" r:id="rId13"/>
    <p:sldId id="2076138324" r:id="rId14"/>
    <p:sldId id="2076138325" r:id="rId15"/>
    <p:sldId id="2076138326" r:id="rId16"/>
    <p:sldId id="2076138327" r:id="rId17"/>
    <p:sldId id="2076138328" r:id="rId18"/>
    <p:sldId id="2076138329" r:id="rId19"/>
    <p:sldId id="2076138330" r:id="rId20"/>
    <p:sldId id="2076138331" r:id="rId21"/>
    <p:sldId id="364" r:id="rId22"/>
    <p:sldId id="2076138332" r:id="rId23"/>
    <p:sldId id="2076138333" r:id="rId24"/>
    <p:sldId id="301" r:id="rId25"/>
    <p:sldId id="2076138334" r:id="rId26"/>
    <p:sldId id="2076138335" r:id="rId27"/>
    <p:sldId id="675" r:id="rId28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0F50"/>
    <a:srgbClr val="1448FF"/>
    <a:srgbClr val="345263"/>
    <a:srgbClr val="EFF0F0"/>
    <a:srgbClr val="E0CC94"/>
    <a:srgbClr val="70B6AD"/>
    <a:srgbClr val="28404F"/>
    <a:srgbClr val="4F81B5"/>
    <a:srgbClr val="71848F"/>
    <a:srgbClr val="054A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13" autoAdjust="0"/>
    <p:restoredTop sz="92740" autoAdjust="0"/>
  </p:normalViewPr>
  <p:slideViewPr>
    <p:cSldViewPr snapToGrid="0" snapToObjects="1">
      <p:cViewPr varScale="1">
        <p:scale>
          <a:sx n="133" d="100"/>
          <a:sy n="133" d="100"/>
        </p:scale>
        <p:origin x="208" y="4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203" d="100"/>
          <a:sy n="203" d="100"/>
        </p:scale>
        <p:origin x="7656" y="1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FF6F4C1-4114-4918-8993-473D0CD5DC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9173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50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EDB437F-59FE-4A6C-A802-8DC8214269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9435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pitchFamily="-65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pitchFamily="-65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pitchFamily="-65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pitchFamily="-65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pitchFamily="-65" charset="0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AU" sz="1200" b="0" i="0" u="none" strike="noStrike" kern="1200" dirty="0">
              <a:solidFill>
                <a:schemeClr val="tx1"/>
              </a:solidFill>
              <a:effectLst/>
              <a:latin typeface="Arial" charset="0"/>
              <a:ea typeface="Arial" pitchFamily="-65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DB437F-59FE-4A6C-A802-8DC82142699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186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B4AE5-F62A-325C-CF7E-67A174625D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BD08E3-2363-4A13-03BD-5DC9584563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7E2B6F-B625-3911-9EFE-A55784202F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E5341B-B200-9F24-0677-985179B522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DD9423-DB6F-407E-AAD7-C7FBEB80D2D8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79491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05DAF4-2D79-48E6-22BA-AD9F11386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B912CF-3790-C7FF-6458-77AE167D89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1E9934-D530-0826-D5D2-C9B553C04A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A9A3E6-2D59-1721-445C-8A1921C7D8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DD9423-DB6F-407E-AAD7-C7FBEB80D2D8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5072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09459-F9B0-DC0A-562C-81A67E7C3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5E09D1-4C88-4959-1962-015C8608D1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B4FE38-33D9-2AC7-0F7B-78FA79304D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9B194-54FB-0F42-CB8F-4C4DB70851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DD9423-DB6F-407E-AAD7-C7FBEB80D2D8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590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92670-1D8A-BDFF-50B4-6709F42FE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D2C8A2-A37A-B788-659F-3018656EC9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D59FC7-7463-94BC-6D8B-DBCD7A4F7A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20F99-4BE1-C880-CE8F-0640CCB7FA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DD9423-DB6F-407E-AAD7-C7FBEB80D2D8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0925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7A858-E4B1-93DD-ACAF-26B461417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42BECC-4256-EBF1-C72A-5912643339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6983A5-D57D-D70D-9BB7-BA0584B49D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DC8DF4-26FA-09A2-8594-524326F39E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DD9423-DB6F-407E-AAD7-C7FBEB80D2D8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8861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9440AB-7524-A277-D64C-C40390DB2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1B5D28-EC2D-1D46-E063-A54832BF99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74A61B-D05D-2197-73D3-216DCC0F00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B1FE6-3F9A-4528-69D6-9973CDA5A8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DD9423-DB6F-407E-AAD7-C7FBEB80D2D8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3695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12AC11-BE00-053A-6C28-91BDF98AA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AF8FF2-F6B9-18CA-7EAD-F8F71FF9AB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B241FD-7AE8-8044-5884-4D8DE82DBD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79B3E-0966-3453-0691-478224C454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DD9423-DB6F-407E-AAD7-C7FBEB80D2D8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6511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5359F-EA7C-1B00-2945-31DEE5075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E7E49C-EE12-7CE1-5081-A72C39A987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C98597-6A4D-481E-D98E-6EF8192C7D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90ACA-0F9F-33E4-2D2C-DA910E3210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DD9423-DB6F-407E-AAD7-C7FBEB80D2D8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7920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A0C771-5DE3-EB76-D931-A93B6256C5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4A60E2-C275-AB12-BDDC-CE34DDA838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414EF3-9EA2-0828-4B61-D307616BED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73ED5-C1CD-2130-11F9-C7DA4138EE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DD9423-DB6F-407E-AAD7-C7FBEB80D2D8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19886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64C70-5581-4FA5-1B0A-3D407C90D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2B0117-C96E-2653-296E-3C1B420311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95C8E2-490A-075F-878D-FE82490C8B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1A13C-FE5C-B107-C61E-DC5CF866DA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DD9423-DB6F-407E-AAD7-C7FBEB80D2D8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7793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 - Dark Blu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7A8EDF12-1C19-E62E-94E0-8974D4130B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Text-only slide click to add heading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416243F-3EBA-00D8-66EB-F15C43FE4D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5925" y="865400"/>
            <a:ext cx="6786563" cy="2967038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Georgia" panose="02040502050405020303" pitchFamily="18" charset="0"/>
                <a:cs typeface="Roboto Serif 20pt" pitchFamily="2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064302-3E98-D08D-CD67-78E1B772D43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DAFC9CC-EAF1-6147-9D8E-382CC0E67FF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10015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no Image – Whit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F9CFD129-1E84-D3A9-D2DF-2DEC990595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2809" y="2814616"/>
            <a:ext cx="3802931" cy="731556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Title 13">
            <a:extLst>
              <a:ext uri="{FF2B5EF4-FFF2-40B4-BE49-F238E27FC236}">
                <a16:creationId xmlns:a16="http://schemas.microsoft.com/office/drawing/2014/main" id="{44332F21-7BDB-D056-0E1A-62F4BF7005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2809" y="1166332"/>
            <a:ext cx="4504424" cy="1940767"/>
          </a:xfrm>
        </p:spPr>
        <p:txBody>
          <a:bodyPr/>
          <a:lstStyle/>
          <a:p>
            <a:r>
              <a:rPr lang="en-GB" dirty="0"/>
              <a:t>Click to add</a:t>
            </a:r>
            <a:br>
              <a:rPr lang="en-GB" dirty="0"/>
            </a:br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785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915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矩形: 圆角 2" descr="e7d195523061f1c09e9d68d7cf438b91ef959ecb14fc25d26BBA7F7DBC18E55DFF4014AF651F0BF2569D4B6C1DA7F1A4683A481403BD872FC687266AD13265C1DE7C373772FD8728ABDD69ADD03BFF5BE2862BC891DBB79E0D855F21651245329184AA4D6A56B8B32D29ECB149A5B58248D41A6BF52EFAE37B932C4CC1553899261C6510E604CF926F02B913E743C1A3"/>
          <p:cNvSpPr/>
          <p:nvPr userDrawn="1"/>
        </p:nvSpPr>
        <p:spPr>
          <a:xfrm>
            <a:off x="161133" y="984478"/>
            <a:ext cx="8821737" cy="3674609"/>
          </a:xfrm>
          <a:prstGeom prst="roundRect">
            <a:avLst>
              <a:gd name="adj" fmla="val 10146"/>
            </a:avLst>
          </a:prstGeom>
          <a:solidFill>
            <a:schemeClr val="bg1"/>
          </a:solidFill>
          <a:ln>
            <a:noFill/>
            <a:prstDash val="dash"/>
          </a:ln>
          <a:effectLst>
            <a:outerShdw blurRad="381000" dist="1016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4" name="图片占位符 2"/>
          <p:cNvSpPr>
            <a:spLocks noGrp="1"/>
          </p:cNvSpPr>
          <p:nvPr>
            <p:ph type="pic" sz="quarter" idx="10"/>
          </p:nvPr>
        </p:nvSpPr>
        <p:spPr>
          <a:xfrm>
            <a:off x="145144" y="972459"/>
            <a:ext cx="8824686" cy="210457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9186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BA2AA5D-AD73-4325-A413-495724771F91}"/>
              </a:ext>
            </a:extLst>
          </p:cNvPr>
          <p:cNvSpPr txBox="1">
            <a:spLocks/>
          </p:cNvSpPr>
          <p:nvPr userDrawn="1"/>
        </p:nvSpPr>
        <p:spPr>
          <a:xfrm>
            <a:off x="0" y="0"/>
            <a:ext cx="9144000" cy="504998"/>
          </a:xfrm>
          <a:prstGeom prst="rect">
            <a:avLst/>
          </a:prstGeom>
          <a:solidFill>
            <a:srgbClr val="000054"/>
          </a:solidFill>
        </p:spPr>
        <p:txBody>
          <a:bodyPr vert="horz" lIns="68580" tIns="34290" rIns="68580" bIns="34290" rtlCol="0" anchor="ctr">
            <a:normAutofit/>
          </a:bodyPr>
          <a:lstStyle>
            <a:lvl1pPr marL="3600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US" sz="2100" b="0" dirty="0">
              <a:latin typeface="+mj-lt"/>
            </a:endParaRP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276D4F8-D18A-467E-8717-54A9FDFC5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564" y="14030"/>
            <a:ext cx="7886700" cy="490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7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11DF47B-DAEF-4E62-891A-A73413C5D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924" y="876460"/>
            <a:ext cx="7886700" cy="3762042"/>
          </a:xfrm>
        </p:spPr>
        <p:txBody>
          <a:bodyPr/>
          <a:lstStyle>
            <a:lvl1pPr marL="0" indent="0" algn="l">
              <a:buNone/>
              <a:defRPr sz="1650"/>
            </a:lvl1pPr>
            <a:lvl2pPr marL="308610" indent="0" algn="ctr">
              <a:buNone/>
              <a:defRPr sz="1350"/>
            </a:lvl2pPr>
            <a:lvl3pPr marL="617220" indent="0" algn="ctr">
              <a:buNone/>
              <a:defRPr sz="1215"/>
            </a:lvl3pPr>
            <a:lvl4pPr marL="925830" indent="0" algn="ctr">
              <a:buNone/>
              <a:defRPr sz="1080"/>
            </a:lvl4pPr>
            <a:lvl5pPr marL="1234440" indent="0" algn="ctr">
              <a:buNone/>
              <a:defRPr sz="1080"/>
            </a:lvl5pPr>
            <a:lvl6pPr marL="1543050" indent="0" algn="ctr">
              <a:buNone/>
              <a:defRPr sz="1080"/>
            </a:lvl6pPr>
            <a:lvl7pPr marL="1851660" indent="0" algn="ctr">
              <a:buNone/>
              <a:defRPr sz="1080"/>
            </a:lvl7pPr>
            <a:lvl8pPr marL="2160270" indent="0" algn="ctr">
              <a:buNone/>
              <a:defRPr sz="1080"/>
            </a:lvl8pPr>
            <a:lvl9pPr marL="2468880" indent="0" algn="ctr">
              <a:buNone/>
              <a:defRPr sz="108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C1973100-6DE5-4425-82B3-D8264FAABD3F}"/>
              </a:ext>
            </a:extLst>
          </p:cNvPr>
          <p:cNvSpPr txBox="1">
            <a:spLocks/>
          </p:cNvSpPr>
          <p:nvPr userDrawn="1"/>
        </p:nvSpPr>
        <p:spPr>
          <a:xfrm>
            <a:off x="360564" y="4822059"/>
            <a:ext cx="7886700" cy="32996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8229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500">
              <a:solidFill>
                <a:schemeClr val="bg1"/>
              </a:solidFill>
            </a:endParaRP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F8BC3EB4-DB39-402F-AA03-AAF51A9D617B}"/>
              </a:ext>
            </a:extLst>
          </p:cNvPr>
          <p:cNvSpPr txBox="1">
            <a:spLocks/>
          </p:cNvSpPr>
          <p:nvPr userDrawn="1"/>
        </p:nvSpPr>
        <p:spPr>
          <a:xfrm>
            <a:off x="360565" y="4813540"/>
            <a:ext cx="8162060" cy="315931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8229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5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60157-1CDD-49A4-BB97-C777D4D86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7337" y="4850061"/>
            <a:ext cx="8015288" cy="242888"/>
          </a:xfrm>
        </p:spPr>
        <p:txBody>
          <a:bodyPr/>
          <a:lstStyle>
            <a:lvl1pPr>
              <a:defRPr sz="1500">
                <a:solidFill>
                  <a:schemeClr val="bg1"/>
                </a:solidFill>
                <a:latin typeface="+mj-lt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917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rge statement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3">
            <a:extLst>
              <a:ext uri="{FF2B5EF4-FFF2-40B4-BE49-F238E27FC236}">
                <a16:creationId xmlns:a16="http://schemas.microsoft.com/office/drawing/2014/main" id="{F69B99A2-FCDD-5902-BFD9-294E7BE4E4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661" y="827479"/>
            <a:ext cx="8007827" cy="3283272"/>
          </a:xfrm>
        </p:spPr>
        <p:txBody>
          <a:bodyPr>
            <a:noAutofit/>
          </a:bodyPr>
          <a:lstStyle>
            <a:lvl1pPr>
              <a:lnSpc>
                <a:spcPts val="4800"/>
              </a:lnSpc>
              <a:defRPr sz="4400" spc="30" baseline="0"/>
            </a:lvl1pPr>
          </a:lstStyle>
          <a:p>
            <a:r>
              <a:rPr lang="en-GB" dirty="0"/>
              <a:t>Large statement – as appropriate in </a:t>
            </a:r>
            <a:br>
              <a:rPr lang="en-GB" dirty="0"/>
            </a:br>
            <a:r>
              <a:rPr lang="en-GB" dirty="0"/>
              <a:t>key statements and quotes, a key</a:t>
            </a:r>
            <a:br>
              <a:rPr lang="en-GB" dirty="0"/>
            </a:br>
            <a:r>
              <a:rPr lang="en-GB" dirty="0"/>
              <a:t>word or short phrase may be in another colour for emphasis.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9576D6-8BDC-98B3-FD5A-1B5D926A5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C9CC-EAF1-6147-9D8E-382CC0E67FF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379091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1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7/14/25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78445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1 - Dark Blu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DE1A2E5-5BB9-B368-9B47-19F102B001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2809" y="2814616"/>
            <a:ext cx="3363544" cy="731294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Title 13">
            <a:extLst>
              <a:ext uri="{FF2B5EF4-FFF2-40B4-BE49-F238E27FC236}">
                <a16:creationId xmlns:a16="http://schemas.microsoft.com/office/drawing/2014/main" id="{1FE1432D-80F7-39A3-2A49-5A67749798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2809" y="1166332"/>
            <a:ext cx="4504424" cy="1940767"/>
          </a:xfrm>
        </p:spPr>
        <p:txBody>
          <a:bodyPr/>
          <a:lstStyle/>
          <a:p>
            <a:r>
              <a:rPr lang="en-GB" dirty="0"/>
              <a:t>Click to add</a:t>
            </a:r>
            <a:br>
              <a:rPr lang="en-GB" dirty="0"/>
            </a:br>
            <a:r>
              <a:rPr lang="en-GB" dirty="0"/>
              <a:t>title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A721DE-5D37-9BCC-D371-574C6E5659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88127" y="0"/>
            <a:ext cx="6655873" cy="5143500"/>
          </a:xfrm>
          <a:custGeom>
            <a:avLst/>
            <a:gdLst>
              <a:gd name="connsiteX0" fmla="*/ 6654625 w 6655873"/>
              <a:gd name="connsiteY0" fmla="*/ 0 h 5143500"/>
              <a:gd name="connsiteX1" fmla="*/ 6655873 w 6655873"/>
              <a:gd name="connsiteY1" fmla="*/ 0 h 5143500"/>
              <a:gd name="connsiteX2" fmla="*/ 6655873 w 6655873"/>
              <a:gd name="connsiteY2" fmla="*/ 5143500 h 5143500"/>
              <a:gd name="connsiteX3" fmla="*/ 0 w 6655873"/>
              <a:gd name="connsiteY3" fmla="*/ 5139956 h 5143500"/>
              <a:gd name="connsiteX4" fmla="*/ 4195676 w 6655873"/>
              <a:gd name="connsiteY4" fmla="*/ 196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55873" h="5143500">
                <a:moveTo>
                  <a:pt x="6654625" y="0"/>
                </a:moveTo>
                <a:lnTo>
                  <a:pt x="6655873" y="0"/>
                </a:lnTo>
                <a:lnTo>
                  <a:pt x="6655873" y="5143500"/>
                </a:lnTo>
                <a:lnTo>
                  <a:pt x="0" y="5139956"/>
                </a:lnTo>
                <a:lnTo>
                  <a:pt x="4195676" y="196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938696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2 - Dark Blu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DE1A2E5-5BB9-B368-9B47-19F102B001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2809" y="2814616"/>
            <a:ext cx="3363544" cy="731294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Title 13">
            <a:extLst>
              <a:ext uri="{FF2B5EF4-FFF2-40B4-BE49-F238E27FC236}">
                <a16:creationId xmlns:a16="http://schemas.microsoft.com/office/drawing/2014/main" id="{1FE1432D-80F7-39A3-2A49-5A67749798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2809" y="1166332"/>
            <a:ext cx="4504424" cy="1940767"/>
          </a:xfrm>
        </p:spPr>
        <p:txBody>
          <a:bodyPr/>
          <a:lstStyle/>
          <a:p>
            <a:r>
              <a:rPr lang="en-GB" dirty="0"/>
              <a:t>Click to add</a:t>
            </a:r>
            <a:br>
              <a:rPr lang="en-GB" dirty="0"/>
            </a:br>
            <a:r>
              <a:rPr lang="en-GB" dirty="0"/>
              <a:t>title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63E165-1D48-55A4-852A-CD47843B8C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88127" y="0"/>
            <a:ext cx="6655873" cy="5143500"/>
          </a:xfrm>
          <a:custGeom>
            <a:avLst/>
            <a:gdLst>
              <a:gd name="connsiteX0" fmla="*/ 6654625 w 6655873"/>
              <a:gd name="connsiteY0" fmla="*/ 0 h 5143500"/>
              <a:gd name="connsiteX1" fmla="*/ 6655873 w 6655873"/>
              <a:gd name="connsiteY1" fmla="*/ 0 h 5143500"/>
              <a:gd name="connsiteX2" fmla="*/ 6655873 w 6655873"/>
              <a:gd name="connsiteY2" fmla="*/ 5143500 h 5143500"/>
              <a:gd name="connsiteX3" fmla="*/ 0 w 6655873"/>
              <a:gd name="connsiteY3" fmla="*/ 5139956 h 5143500"/>
              <a:gd name="connsiteX4" fmla="*/ 4195676 w 6655873"/>
              <a:gd name="connsiteY4" fmla="*/ 196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55873" h="5143500">
                <a:moveTo>
                  <a:pt x="6654625" y="0"/>
                </a:moveTo>
                <a:lnTo>
                  <a:pt x="6655873" y="0"/>
                </a:lnTo>
                <a:lnTo>
                  <a:pt x="6655873" y="5143500"/>
                </a:lnTo>
                <a:lnTo>
                  <a:pt x="0" y="5139956"/>
                </a:lnTo>
                <a:lnTo>
                  <a:pt x="4195676" y="196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301800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no Image – Bright Blu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B28D05E4-9E0C-8925-BA90-CAC43ADCD2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2809" y="2814616"/>
            <a:ext cx="4186238" cy="731294"/>
          </a:xfrm>
        </p:spPr>
        <p:txBody>
          <a:bodyPr>
            <a:noAutofit/>
          </a:bodyPr>
          <a:lstStyle>
            <a:lvl1pPr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Title 13">
            <a:extLst>
              <a:ext uri="{FF2B5EF4-FFF2-40B4-BE49-F238E27FC236}">
                <a16:creationId xmlns:a16="http://schemas.microsoft.com/office/drawing/2014/main" id="{4E81525E-3A88-AAC3-269E-4286D3653F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2809" y="1166332"/>
            <a:ext cx="4504424" cy="1940767"/>
          </a:xfrm>
        </p:spPr>
        <p:txBody>
          <a:bodyPr/>
          <a:lstStyle/>
          <a:p>
            <a:r>
              <a:rPr lang="en-GB" dirty="0"/>
              <a:t>Click to add</a:t>
            </a:r>
            <a:br>
              <a:rPr lang="en-GB" dirty="0"/>
            </a:br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905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no Image – Dark Blu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1D9FD767-AE4F-7D27-092F-2BE70CAFFB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2809" y="2814616"/>
            <a:ext cx="3367605" cy="731294"/>
          </a:xfrm>
        </p:spPr>
        <p:txBody>
          <a:bodyPr>
            <a:noAutofit/>
          </a:bodyPr>
          <a:lstStyle>
            <a:lvl1pPr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Title 13">
            <a:extLst>
              <a:ext uri="{FF2B5EF4-FFF2-40B4-BE49-F238E27FC236}">
                <a16:creationId xmlns:a16="http://schemas.microsoft.com/office/drawing/2014/main" id="{73449B55-E9E7-5A13-D626-B9512C83B6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2809" y="1166332"/>
            <a:ext cx="4504424" cy="1940767"/>
          </a:xfrm>
        </p:spPr>
        <p:txBody>
          <a:bodyPr/>
          <a:lstStyle/>
          <a:p>
            <a:r>
              <a:rPr lang="en-GB" dirty="0"/>
              <a:t>Click to add</a:t>
            </a:r>
            <a:br>
              <a:rPr lang="en-GB" dirty="0"/>
            </a:br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543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+ Image - Dark Blu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BE10F-D42D-EC88-EBF1-C585D7897E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Text + image slide click to add heading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120421A-2C30-2261-FB50-82E422D58C4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5925" y="858838"/>
            <a:ext cx="3613150" cy="3340100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F7EEF5-EF33-D6E6-BED1-A03E315F239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DAFC9CC-EAF1-6147-9D8E-382CC0E67F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FA922-DAD3-9818-6826-7165ABA00C0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572000" y="858838"/>
            <a:ext cx="4021138" cy="3619500"/>
          </a:xfrm>
        </p:spPr>
        <p:txBody>
          <a:bodyPr/>
          <a:lstStyle/>
          <a:p>
            <a:pPr lvl="0"/>
            <a:r>
              <a:rPr lang="en-GB" dirty="0"/>
              <a:t>Click to add image/chart/diagram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710679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14/7/2025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21122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0FC66D6-95C1-4C6F-84AF-CAE15808BC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5"/>
            <a:ext cx="9144000" cy="51369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26032" y="628651"/>
            <a:ext cx="2197889" cy="792956"/>
          </a:xfrm>
        </p:spPr>
        <p:txBody>
          <a:bodyPr/>
          <a:lstStyle>
            <a:lvl1pPr algn="l">
              <a:defRPr sz="56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003" y="1564482"/>
            <a:ext cx="5078328" cy="262929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14/7/2025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533C18-6F58-486A-916F-CD185EDC166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6031" y="1565326"/>
            <a:ext cx="2197890" cy="26292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4B4454A-8F1A-4FCE-A748-8FC2AFFFFAB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5003" y="768774"/>
            <a:ext cx="5078328" cy="652833"/>
          </a:xfrm>
        </p:spPr>
        <p:txBody>
          <a:bodyPr/>
          <a:lstStyle>
            <a:lvl1pPr>
              <a:spcAft>
                <a:spcPts val="0"/>
              </a:spcAft>
              <a:defRPr sz="2813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66673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wo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003" y="771526"/>
            <a:ext cx="8008917" cy="79295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004" y="2693250"/>
            <a:ext cx="3852391" cy="19220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14/7/2025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671531" y="2693250"/>
            <a:ext cx="3852391" cy="19220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4DC4F-299F-4059-AD51-2BD5799E241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15004" y="1842750"/>
            <a:ext cx="3852391" cy="617934"/>
          </a:xfrm>
        </p:spPr>
        <p:txBody>
          <a:bodyPr anchor="b"/>
          <a:lstStyle>
            <a:lvl1pPr marL="0" indent="0">
              <a:buNone/>
              <a:defRPr sz="4838" b="1"/>
            </a:lvl1pPr>
            <a:lvl2pPr marL="342892" indent="0">
              <a:buNone/>
              <a:defRPr sz="1500" b="1"/>
            </a:lvl2pPr>
            <a:lvl3pPr marL="685784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4DB1575-6EDC-410D-A467-68D3750286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71531" y="1842750"/>
            <a:ext cx="3852391" cy="617934"/>
          </a:xfrm>
        </p:spPr>
        <p:txBody>
          <a:bodyPr anchor="b"/>
          <a:lstStyle>
            <a:lvl1pPr marL="0" indent="0">
              <a:buNone/>
              <a:defRPr sz="4838" b="1"/>
            </a:lvl1pPr>
            <a:lvl2pPr marL="342892" indent="0">
              <a:buNone/>
              <a:defRPr sz="1500" b="1"/>
            </a:lvl2pPr>
            <a:lvl3pPr marL="685784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9461924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2665" y="842070"/>
            <a:ext cx="6858671" cy="1452095"/>
          </a:xfrm>
        </p:spPr>
        <p:txBody>
          <a:bodyPr anchor="b"/>
          <a:lstStyle>
            <a:lvl1pPr algn="ctr">
              <a:defRPr sz="2813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2665" y="2701231"/>
            <a:ext cx="6858671" cy="1242119"/>
          </a:xfrm>
        </p:spPr>
        <p:txBody>
          <a:bodyPr/>
          <a:lstStyle>
            <a:lvl1pPr marL="0" indent="0" algn="ctr">
              <a:buNone/>
              <a:defRPr sz="180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27364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- Dark Blu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D96C71A2-DB3B-7E3C-CEB1-309123E104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0907" y="1212980"/>
            <a:ext cx="1762179" cy="1902136"/>
          </a:xfrm>
          <a:prstGeom prst="rect">
            <a:avLst/>
          </a:prstGeom>
        </p:spPr>
      </p:pic>
      <p:sp>
        <p:nvSpPr>
          <p:cNvPr id="6" name="Title 13">
            <a:extLst>
              <a:ext uri="{FF2B5EF4-FFF2-40B4-BE49-F238E27FC236}">
                <a16:creationId xmlns:a16="http://schemas.microsoft.com/office/drawing/2014/main" id="{ED555E62-9954-370D-93EE-6E25E80F03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18" y="2298215"/>
            <a:ext cx="5896591" cy="706243"/>
          </a:xfrm>
        </p:spPr>
        <p:txBody>
          <a:bodyPr>
            <a:noAutofit/>
          </a:bodyPr>
          <a:lstStyle>
            <a:lvl1pPr>
              <a:lnSpc>
                <a:spcPts val="4800"/>
              </a:lnSpc>
              <a:defRPr sz="4800" spc="30" baseline="0"/>
            </a:lvl1pPr>
          </a:lstStyle>
          <a:p>
            <a:r>
              <a:rPr lang="en-GB" dirty="0"/>
              <a:t>Divider title here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E0B95D9-19B0-A38C-196A-C9FAF09E36F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8708" y="1322516"/>
            <a:ext cx="870610" cy="8125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 b="1" i="0" spc="-100" baseline="0">
                <a:solidFill>
                  <a:schemeClr val="bg1"/>
                </a:solidFill>
                <a:latin typeface="Franklin Gothic Demi Cond" panose="020B0603020102020204" pitchFamily="34" charset="0"/>
              </a:defRPr>
            </a:lvl1pPr>
          </a:lstStyle>
          <a:p>
            <a:pPr lvl="0"/>
            <a:r>
              <a:rPr lang="en-GB" kern="0" dirty="0"/>
              <a:t>01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339700-8A87-A56F-068A-B414F7B81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C9CC-EAF1-6147-9D8E-382CC0E67FF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43404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statement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3">
            <a:extLst>
              <a:ext uri="{FF2B5EF4-FFF2-40B4-BE49-F238E27FC236}">
                <a16:creationId xmlns:a16="http://schemas.microsoft.com/office/drawing/2014/main" id="{F69B99A2-FCDD-5902-BFD9-294E7BE4E4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661" y="827479"/>
            <a:ext cx="8007827" cy="3283272"/>
          </a:xfrm>
        </p:spPr>
        <p:txBody>
          <a:bodyPr>
            <a:noAutofit/>
          </a:bodyPr>
          <a:lstStyle>
            <a:lvl1pPr>
              <a:lnSpc>
                <a:spcPts val="4800"/>
              </a:lnSpc>
              <a:defRPr sz="4400" spc="30" baseline="0"/>
            </a:lvl1pPr>
          </a:lstStyle>
          <a:p>
            <a:r>
              <a:rPr lang="en-GB" dirty="0"/>
              <a:t>Large statement – as appropriate in </a:t>
            </a:r>
            <a:br>
              <a:rPr lang="en-GB" dirty="0"/>
            </a:br>
            <a:r>
              <a:rPr lang="en-GB" dirty="0"/>
              <a:t>key statements and quotes, a key</a:t>
            </a:r>
            <a:br>
              <a:rPr lang="en-GB" dirty="0"/>
            </a:br>
            <a:r>
              <a:rPr lang="en-GB" dirty="0"/>
              <a:t>word or short phrase may be in another colour for emphasis.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9576D6-8BDC-98B3-FD5A-1B5D926A5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C9CC-EAF1-6147-9D8E-382CC0E67FF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292964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1 - Whit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>
            <a:extLst>
              <a:ext uri="{FF2B5EF4-FFF2-40B4-BE49-F238E27FC236}">
                <a16:creationId xmlns:a16="http://schemas.microsoft.com/office/drawing/2014/main" id="{299AEC20-E69A-76BA-0914-D0136AF0B595}"/>
              </a:ext>
            </a:extLst>
          </p:cNvPr>
          <p:cNvSpPr/>
          <p:nvPr userDrawn="1"/>
        </p:nvSpPr>
        <p:spPr bwMode="auto">
          <a:xfrm>
            <a:off x="2488117" y="-1"/>
            <a:ext cx="6655873" cy="5143501"/>
          </a:xfrm>
          <a:custGeom>
            <a:avLst/>
            <a:gdLst>
              <a:gd name="connsiteX0" fmla="*/ 0 w 3413156"/>
              <a:gd name="connsiteY0" fmla="*/ 0 h 3576119"/>
              <a:gd name="connsiteX1" fmla="*/ 3413156 w 3413156"/>
              <a:gd name="connsiteY1" fmla="*/ 0 h 3576119"/>
              <a:gd name="connsiteX2" fmla="*/ 3413156 w 3413156"/>
              <a:gd name="connsiteY2" fmla="*/ 3576119 h 3576119"/>
              <a:gd name="connsiteX3" fmla="*/ 0 w 3413156"/>
              <a:gd name="connsiteY3" fmla="*/ 3576119 h 3576119"/>
              <a:gd name="connsiteX4" fmla="*/ 0 w 3413156"/>
              <a:gd name="connsiteY4" fmla="*/ 0 h 3576119"/>
              <a:gd name="connsiteX0" fmla="*/ 2064190 w 3413156"/>
              <a:gd name="connsiteY0" fmla="*/ 0 h 3576119"/>
              <a:gd name="connsiteX1" fmla="*/ 3413156 w 3413156"/>
              <a:gd name="connsiteY1" fmla="*/ 0 h 3576119"/>
              <a:gd name="connsiteX2" fmla="*/ 3413156 w 3413156"/>
              <a:gd name="connsiteY2" fmla="*/ 3576119 h 3576119"/>
              <a:gd name="connsiteX3" fmla="*/ 0 w 3413156"/>
              <a:gd name="connsiteY3" fmla="*/ 3576119 h 3576119"/>
              <a:gd name="connsiteX4" fmla="*/ 2064190 w 3413156"/>
              <a:gd name="connsiteY4" fmla="*/ 0 h 3576119"/>
              <a:gd name="connsiteX0" fmla="*/ 1954632 w 3413156"/>
              <a:gd name="connsiteY0" fmla="*/ 0 h 3576119"/>
              <a:gd name="connsiteX1" fmla="*/ 3413156 w 3413156"/>
              <a:gd name="connsiteY1" fmla="*/ 0 h 3576119"/>
              <a:gd name="connsiteX2" fmla="*/ 3413156 w 3413156"/>
              <a:gd name="connsiteY2" fmla="*/ 3576119 h 3576119"/>
              <a:gd name="connsiteX3" fmla="*/ 0 w 3413156"/>
              <a:gd name="connsiteY3" fmla="*/ 3576119 h 3576119"/>
              <a:gd name="connsiteX4" fmla="*/ 1954632 w 3413156"/>
              <a:gd name="connsiteY4" fmla="*/ 0 h 3576119"/>
              <a:gd name="connsiteX0" fmla="*/ 2152679 w 3413156"/>
              <a:gd name="connsiteY0" fmla="*/ 0 h 3576119"/>
              <a:gd name="connsiteX1" fmla="*/ 3413156 w 3413156"/>
              <a:gd name="connsiteY1" fmla="*/ 0 h 3576119"/>
              <a:gd name="connsiteX2" fmla="*/ 3413156 w 3413156"/>
              <a:gd name="connsiteY2" fmla="*/ 3576119 h 3576119"/>
              <a:gd name="connsiteX3" fmla="*/ 0 w 3413156"/>
              <a:gd name="connsiteY3" fmla="*/ 3576119 h 3576119"/>
              <a:gd name="connsiteX4" fmla="*/ 2152679 w 3413156"/>
              <a:gd name="connsiteY4" fmla="*/ 0 h 3576119"/>
              <a:gd name="connsiteX0" fmla="*/ 1773439 w 3033916"/>
              <a:gd name="connsiteY0" fmla="*/ 0 h 3576119"/>
              <a:gd name="connsiteX1" fmla="*/ 3033916 w 3033916"/>
              <a:gd name="connsiteY1" fmla="*/ 0 h 3576119"/>
              <a:gd name="connsiteX2" fmla="*/ 3033916 w 3033916"/>
              <a:gd name="connsiteY2" fmla="*/ 3576119 h 3576119"/>
              <a:gd name="connsiteX3" fmla="*/ 0 w 3033916"/>
              <a:gd name="connsiteY3" fmla="*/ 3576119 h 3576119"/>
              <a:gd name="connsiteX4" fmla="*/ 1773439 w 3033916"/>
              <a:gd name="connsiteY4" fmla="*/ 0 h 3576119"/>
              <a:gd name="connsiteX0" fmla="*/ 1832432 w 3092909"/>
              <a:gd name="connsiteY0" fmla="*/ 0 h 3576119"/>
              <a:gd name="connsiteX1" fmla="*/ 3092909 w 3092909"/>
              <a:gd name="connsiteY1" fmla="*/ 0 h 3576119"/>
              <a:gd name="connsiteX2" fmla="*/ 3092909 w 3092909"/>
              <a:gd name="connsiteY2" fmla="*/ 3576119 h 3576119"/>
              <a:gd name="connsiteX3" fmla="*/ 0 w 3092909"/>
              <a:gd name="connsiteY3" fmla="*/ 3576119 h 3576119"/>
              <a:gd name="connsiteX4" fmla="*/ 1832432 w 3092909"/>
              <a:gd name="connsiteY4" fmla="*/ 0 h 3576119"/>
              <a:gd name="connsiteX0" fmla="*/ 1899853 w 3092909"/>
              <a:gd name="connsiteY0" fmla="*/ 0 h 3576119"/>
              <a:gd name="connsiteX1" fmla="*/ 3092909 w 3092909"/>
              <a:gd name="connsiteY1" fmla="*/ 0 h 3576119"/>
              <a:gd name="connsiteX2" fmla="*/ 3092909 w 3092909"/>
              <a:gd name="connsiteY2" fmla="*/ 3576119 h 3576119"/>
              <a:gd name="connsiteX3" fmla="*/ 0 w 3092909"/>
              <a:gd name="connsiteY3" fmla="*/ 3576119 h 3576119"/>
              <a:gd name="connsiteX4" fmla="*/ 1899853 w 3092909"/>
              <a:gd name="connsiteY4" fmla="*/ 0 h 3576119"/>
              <a:gd name="connsiteX0" fmla="*/ 1954632 w 3092909"/>
              <a:gd name="connsiteY0" fmla="*/ 6294 h 3576119"/>
              <a:gd name="connsiteX1" fmla="*/ 3092909 w 3092909"/>
              <a:gd name="connsiteY1" fmla="*/ 0 h 3576119"/>
              <a:gd name="connsiteX2" fmla="*/ 3092909 w 3092909"/>
              <a:gd name="connsiteY2" fmla="*/ 3576119 h 3576119"/>
              <a:gd name="connsiteX3" fmla="*/ 0 w 3092909"/>
              <a:gd name="connsiteY3" fmla="*/ 3576119 h 3576119"/>
              <a:gd name="connsiteX4" fmla="*/ 1954632 w 3092909"/>
              <a:gd name="connsiteY4" fmla="*/ 6294 h 3576119"/>
              <a:gd name="connsiteX0" fmla="*/ 1946204 w 3092909"/>
              <a:gd name="connsiteY0" fmla="*/ 6294 h 3576119"/>
              <a:gd name="connsiteX1" fmla="*/ 3092909 w 3092909"/>
              <a:gd name="connsiteY1" fmla="*/ 0 h 3576119"/>
              <a:gd name="connsiteX2" fmla="*/ 3092909 w 3092909"/>
              <a:gd name="connsiteY2" fmla="*/ 3576119 h 3576119"/>
              <a:gd name="connsiteX3" fmla="*/ 0 w 3092909"/>
              <a:gd name="connsiteY3" fmla="*/ 3576119 h 3576119"/>
              <a:gd name="connsiteX4" fmla="*/ 1946204 w 3092909"/>
              <a:gd name="connsiteY4" fmla="*/ 6294 h 3576119"/>
              <a:gd name="connsiteX0" fmla="*/ 1947854 w 3092909"/>
              <a:gd name="connsiteY0" fmla="*/ 1366 h 3576119"/>
              <a:gd name="connsiteX1" fmla="*/ 3092909 w 3092909"/>
              <a:gd name="connsiteY1" fmla="*/ 0 h 3576119"/>
              <a:gd name="connsiteX2" fmla="*/ 3092909 w 3092909"/>
              <a:gd name="connsiteY2" fmla="*/ 3576119 h 3576119"/>
              <a:gd name="connsiteX3" fmla="*/ 0 w 3092909"/>
              <a:gd name="connsiteY3" fmla="*/ 3576119 h 3576119"/>
              <a:gd name="connsiteX4" fmla="*/ 1947854 w 3092909"/>
              <a:gd name="connsiteY4" fmla="*/ 1366 h 3576119"/>
              <a:gd name="connsiteX0" fmla="*/ 1952802 w 3097857"/>
              <a:gd name="connsiteY0" fmla="*/ 1366 h 3576119"/>
              <a:gd name="connsiteX1" fmla="*/ 3097857 w 3097857"/>
              <a:gd name="connsiteY1" fmla="*/ 0 h 3576119"/>
              <a:gd name="connsiteX2" fmla="*/ 3097857 w 3097857"/>
              <a:gd name="connsiteY2" fmla="*/ 3576119 h 3576119"/>
              <a:gd name="connsiteX3" fmla="*/ 0 w 3097857"/>
              <a:gd name="connsiteY3" fmla="*/ 3573655 h 3576119"/>
              <a:gd name="connsiteX4" fmla="*/ 1952802 w 3097857"/>
              <a:gd name="connsiteY4" fmla="*/ 1366 h 3576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857" h="3576119">
                <a:moveTo>
                  <a:pt x="1952802" y="1366"/>
                </a:moveTo>
                <a:lnTo>
                  <a:pt x="3097857" y="0"/>
                </a:lnTo>
                <a:lnTo>
                  <a:pt x="3097857" y="3576119"/>
                </a:lnTo>
                <a:lnTo>
                  <a:pt x="0" y="3573655"/>
                </a:lnTo>
                <a:lnTo>
                  <a:pt x="1952802" y="1366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EA484BA5-875A-D74A-7BD5-38732DDD17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2809" y="1166332"/>
            <a:ext cx="4504424" cy="1940767"/>
          </a:xfrm>
        </p:spPr>
        <p:txBody>
          <a:bodyPr/>
          <a:lstStyle/>
          <a:p>
            <a:r>
              <a:rPr lang="en-GB" dirty="0"/>
              <a:t>Click to add</a:t>
            </a:r>
            <a:br>
              <a:rPr lang="en-GB" dirty="0"/>
            </a:br>
            <a:r>
              <a:rPr lang="en-GB" dirty="0"/>
              <a:t>title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DE1A2E5-5BB9-B368-9B47-19F102B001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2809" y="2814615"/>
            <a:ext cx="4052313" cy="731557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320F0F-DA8D-15A9-C6E9-20829F6D37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88127" y="0"/>
            <a:ext cx="6655873" cy="5143500"/>
          </a:xfrm>
          <a:custGeom>
            <a:avLst/>
            <a:gdLst>
              <a:gd name="connsiteX0" fmla="*/ 6654625 w 6655873"/>
              <a:gd name="connsiteY0" fmla="*/ 0 h 5143500"/>
              <a:gd name="connsiteX1" fmla="*/ 6655873 w 6655873"/>
              <a:gd name="connsiteY1" fmla="*/ 0 h 5143500"/>
              <a:gd name="connsiteX2" fmla="*/ 6655873 w 6655873"/>
              <a:gd name="connsiteY2" fmla="*/ 5143500 h 5143500"/>
              <a:gd name="connsiteX3" fmla="*/ 0 w 6655873"/>
              <a:gd name="connsiteY3" fmla="*/ 5139956 h 5143500"/>
              <a:gd name="connsiteX4" fmla="*/ 4195676 w 6655873"/>
              <a:gd name="connsiteY4" fmla="*/ 196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55873" h="5143500">
                <a:moveTo>
                  <a:pt x="6654625" y="0"/>
                </a:moveTo>
                <a:lnTo>
                  <a:pt x="6655873" y="0"/>
                </a:lnTo>
                <a:lnTo>
                  <a:pt x="6655873" y="5143500"/>
                </a:lnTo>
                <a:lnTo>
                  <a:pt x="0" y="5139956"/>
                </a:lnTo>
                <a:lnTo>
                  <a:pt x="4195676" y="196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08140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2 - Whit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>
            <a:extLst>
              <a:ext uri="{FF2B5EF4-FFF2-40B4-BE49-F238E27FC236}">
                <a16:creationId xmlns:a16="http://schemas.microsoft.com/office/drawing/2014/main" id="{299AEC20-E69A-76BA-0914-D0136AF0B595}"/>
              </a:ext>
            </a:extLst>
          </p:cNvPr>
          <p:cNvSpPr/>
          <p:nvPr userDrawn="1"/>
        </p:nvSpPr>
        <p:spPr bwMode="auto">
          <a:xfrm>
            <a:off x="2488117" y="-1"/>
            <a:ext cx="6655873" cy="5143501"/>
          </a:xfrm>
          <a:custGeom>
            <a:avLst/>
            <a:gdLst>
              <a:gd name="connsiteX0" fmla="*/ 0 w 3413156"/>
              <a:gd name="connsiteY0" fmla="*/ 0 h 3576119"/>
              <a:gd name="connsiteX1" fmla="*/ 3413156 w 3413156"/>
              <a:gd name="connsiteY1" fmla="*/ 0 h 3576119"/>
              <a:gd name="connsiteX2" fmla="*/ 3413156 w 3413156"/>
              <a:gd name="connsiteY2" fmla="*/ 3576119 h 3576119"/>
              <a:gd name="connsiteX3" fmla="*/ 0 w 3413156"/>
              <a:gd name="connsiteY3" fmla="*/ 3576119 h 3576119"/>
              <a:gd name="connsiteX4" fmla="*/ 0 w 3413156"/>
              <a:gd name="connsiteY4" fmla="*/ 0 h 3576119"/>
              <a:gd name="connsiteX0" fmla="*/ 2064190 w 3413156"/>
              <a:gd name="connsiteY0" fmla="*/ 0 h 3576119"/>
              <a:gd name="connsiteX1" fmla="*/ 3413156 w 3413156"/>
              <a:gd name="connsiteY1" fmla="*/ 0 h 3576119"/>
              <a:gd name="connsiteX2" fmla="*/ 3413156 w 3413156"/>
              <a:gd name="connsiteY2" fmla="*/ 3576119 h 3576119"/>
              <a:gd name="connsiteX3" fmla="*/ 0 w 3413156"/>
              <a:gd name="connsiteY3" fmla="*/ 3576119 h 3576119"/>
              <a:gd name="connsiteX4" fmla="*/ 2064190 w 3413156"/>
              <a:gd name="connsiteY4" fmla="*/ 0 h 3576119"/>
              <a:gd name="connsiteX0" fmla="*/ 1954632 w 3413156"/>
              <a:gd name="connsiteY0" fmla="*/ 0 h 3576119"/>
              <a:gd name="connsiteX1" fmla="*/ 3413156 w 3413156"/>
              <a:gd name="connsiteY1" fmla="*/ 0 h 3576119"/>
              <a:gd name="connsiteX2" fmla="*/ 3413156 w 3413156"/>
              <a:gd name="connsiteY2" fmla="*/ 3576119 h 3576119"/>
              <a:gd name="connsiteX3" fmla="*/ 0 w 3413156"/>
              <a:gd name="connsiteY3" fmla="*/ 3576119 h 3576119"/>
              <a:gd name="connsiteX4" fmla="*/ 1954632 w 3413156"/>
              <a:gd name="connsiteY4" fmla="*/ 0 h 3576119"/>
              <a:gd name="connsiteX0" fmla="*/ 2152679 w 3413156"/>
              <a:gd name="connsiteY0" fmla="*/ 0 h 3576119"/>
              <a:gd name="connsiteX1" fmla="*/ 3413156 w 3413156"/>
              <a:gd name="connsiteY1" fmla="*/ 0 h 3576119"/>
              <a:gd name="connsiteX2" fmla="*/ 3413156 w 3413156"/>
              <a:gd name="connsiteY2" fmla="*/ 3576119 h 3576119"/>
              <a:gd name="connsiteX3" fmla="*/ 0 w 3413156"/>
              <a:gd name="connsiteY3" fmla="*/ 3576119 h 3576119"/>
              <a:gd name="connsiteX4" fmla="*/ 2152679 w 3413156"/>
              <a:gd name="connsiteY4" fmla="*/ 0 h 3576119"/>
              <a:gd name="connsiteX0" fmla="*/ 1773439 w 3033916"/>
              <a:gd name="connsiteY0" fmla="*/ 0 h 3576119"/>
              <a:gd name="connsiteX1" fmla="*/ 3033916 w 3033916"/>
              <a:gd name="connsiteY1" fmla="*/ 0 h 3576119"/>
              <a:gd name="connsiteX2" fmla="*/ 3033916 w 3033916"/>
              <a:gd name="connsiteY2" fmla="*/ 3576119 h 3576119"/>
              <a:gd name="connsiteX3" fmla="*/ 0 w 3033916"/>
              <a:gd name="connsiteY3" fmla="*/ 3576119 h 3576119"/>
              <a:gd name="connsiteX4" fmla="*/ 1773439 w 3033916"/>
              <a:gd name="connsiteY4" fmla="*/ 0 h 3576119"/>
              <a:gd name="connsiteX0" fmla="*/ 1832432 w 3092909"/>
              <a:gd name="connsiteY0" fmla="*/ 0 h 3576119"/>
              <a:gd name="connsiteX1" fmla="*/ 3092909 w 3092909"/>
              <a:gd name="connsiteY1" fmla="*/ 0 h 3576119"/>
              <a:gd name="connsiteX2" fmla="*/ 3092909 w 3092909"/>
              <a:gd name="connsiteY2" fmla="*/ 3576119 h 3576119"/>
              <a:gd name="connsiteX3" fmla="*/ 0 w 3092909"/>
              <a:gd name="connsiteY3" fmla="*/ 3576119 h 3576119"/>
              <a:gd name="connsiteX4" fmla="*/ 1832432 w 3092909"/>
              <a:gd name="connsiteY4" fmla="*/ 0 h 3576119"/>
              <a:gd name="connsiteX0" fmla="*/ 1899853 w 3092909"/>
              <a:gd name="connsiteY0" fmla="*/ 0 h 3576119"/>
              <a:gd name="connsiteX1" fmla="*/ 3092909 w 3092909"/>
              <a:gd name="connsiteY1" fmla="*/ 0 h 3576119"/>
              <a:gd name="connsiteX2" fmla="*/ 3092909 w 3092909"/>
              <a:gd name="connsiteY2" fmla="*/ 3576119 h 3576119"/>
              <a:gd name="connsiteX3" fmla="*/ 0 w 3092909"/>
              <a:gd name="connsiteY3" fmla="*/ 3576119 h 3576119"/>
              <a:gd name="connsiteX4" fmla="*/ 1899853 w 3092909"/>
              <a:gd name="connsiteY4" fmla="*/ 0 h 3576119"/>
              <a:gd name="connsiteX0" fmla="*/ 1954632 w 3092909"/>
              <a:gd name="connsiteY0" fmla="*/ 6294 h 3576119"/>
              <a:gd name="connsiteX1" fmla="*/ 3092909 w 3092909"/>
              <a:gd name="connsiteY1" fmla="*/ 0 h 3576119"/>
              <a:gd name="connsiteX2" fmla="*/ 3092909 w 3092909"/>
              <a:gd name="connsiteY2" fmla="*/ 3576119 h 3576119"/>
              <a:gd name="connsiteX3" fmla="*/ 0 w 3092909"/>
              <a:gd name="connsiteY3" fmla="*/ 3576119 h 3576119"/>
              <a:gd name="connsiteX4" fmla="*/ 1954632 w 3092909"/>
              <a:gd name="connsiteY4" fmla="*/ 6294 h 3576119"/>
              <a:gd name="connsiteX0" fmla="*/ 1946204 w 3092909"/>
              <a:gd name="connsiteY0" fmla="*/ 6294 h 3576119"/>
              <a:gd name="connsiteX1" fmla="*/ 3092909 w 3092909"/>
              <a:gd name="connsiteY1" fmla="*/ 0 h 3576119"/>
              <a:gd name="connsiteX2" fmla="*/ 3092909 w 3092909"/>
              <a:gd name="connsiteY2" fmla="*/ 3576119 h 3576119"/>
              <a:gd name="connsiteX3" fmla="*/ 0 w 3092909"/>
              <a:gd name="connsiteY3" fmla="*/ 3576119 h 3576119"/>
              <a:gd name="connsiteX4" fmla="*/ 1946204 w 3092909"/>
              <a:gd name="connsiteY4" fmla="*/ 6294 h 3576119"/>
              <a:gd name="connsiteX0" fmla="*/ 1947854 w 3092909"/>
              <a:gd name="connsiteY0" fmla="*/ 1366 h 3576119"/>
              <a:gd name="connsiteX1" fmla="*/ 3092909 w 3092909"/>
              <a:gd name="connsiteY1" fmla="*/ 0 h 3576119"/>
              <a:gd name="connsiteX2" fmla="*/ 3092909 w 3092909"/>
              <a:gd name="connsiteY2" fmla="*/ 3576119 h 3576119"/>
              <a:gd name="connsiteX3" fmla="*/ 0 w 3092909"/>
              <a:gd name="connsiteY3" fmla="*/ 3576119 h 3576119"/>
              <a:gd name="connsiteX4" fmla="*/ 1947854 w 3092909"/>
              <a:gd name="connsiteY4" fmla="*/ 1366 h 3576119"/>
              <a:gd name="connsiteX0" fmla="*/ 1952802 w 3097857"/>
              <a:gd name="connsiteY0" fmla="*/ 1366 h 3576119"/>
              <a:gd name="connsiteX1" fmla="*/ 3097857 w 3097857"/>
              <a:gd name="connsiteY1" fmla="*/ 0 h 3576119"/>
              <a:gd name="connsiteX2" fmla="*/ 3097857 w 3097857"/>
              <a:gd name="connsiteY2" fmla="*/ 3576119 h 3576119"/>
              <a:gd name="connsiteX3" fmla="*/ 0 w 3097857"/>
              <a:gd name="connsiteY3" fmla="*/ 3573655 h 3576119"/>
              <a:gd name="connsiteX4" fmla="*/ 1952802 w 3097857"/>
              <a:gd name="connsiteY4" fmla="*/ 1366 h 3576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857" h="3576119">
                <a:moveTo>
                  <a:pt x="1952802" y="1366"/>
                </a:moveTo>
                <a:lnTo>
                  <a:pt x="3097857" y="0"/>
                </a:lnTo>
                <a:lnTo>
                  <a:pt x="3097857" y="3576119"/>
                </a:lnTo>
                <a:lnTo>
                  <a:pt x="0" y="3573655"/>
                </a:lnTo>
                <a:lnTo>
                  <a:pt x="1952802" y="1366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EA484BA5-875A-D74A-7BD5-38732DDD17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2809" y="1166332"/>
            <a:ext cx="4504424" cy="1940767"/>
          </a:xfrm>
        </p:spPr>
        <p:txBody>
          <a:bodyPr/>
          <a:lstStyle/>
          <a:p>
            <a:r>
              <a:rPr lang="en-GB" dirty="0"/>
              <a:t>Click to add</a:t>
            </a:r>
            <a:br>
              <a:rPr lang="en-GB" dirty="0"/>
            </a:br>
            <a:r>
              <a:rPr lang="en-GB" dirty="0"/>
              <a:t>title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DE1A2E5-5BB9-B368-9B47-19F102B001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2809" y="2814615"/>
            <a:ext cx="4052313" cy="731557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E2F907-E909-A175-78A6-75C3EC200F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88127" y="0"/>
            <a:ext cx="6655873" cy="5143500"/>
          </a:xfrm>
          <a:custGeom>
            <a:avLst/>
            <a:gdLst>
              <a:gd name="connsiteX0" fmla="*/ 6654625 w 6655873"/>
              <a:gd name="connsiteY0" fmla="*/ 0 h 5143500"/>
              <a:gd name="connsiteX1" fmla="*/ 6655873 w 6655873"/>
              <a:gd name="connsiteY1" fmla="*/ 0 h 5143500"/>
              <a:gd name="connsiteX2" fmla="*/ 6655873 w 6655873"/>
              <a:gd name="connsiteY2" fmla="*/ 5143500 h 5143500"/>
              <a:gd name="connsiteX3" fmla="*/ 0 w 6655873"/>
              <a:gd name="connsiteY3" fmla="*/ 5139956 h 5143500"/>
              <a:gd name="connsiteX4" fmla="*/ 4195676 w 6655873"/>
              <a:gd name="connsiteY4" fmla="*/ 196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55873" h="5143500">
                <a:moveTo>
                  <a:pt x="6654625" y="0"/>
                </a:moveTo>
                <a:lnTo>
                  <a:pt x="6655873" y="0"/>
                </a:lnTo>
                <a:lnTo>
                  <a:pt x="6655873" y="5143500"/>
                </a:lnTo>
                <a:lnTo>
                  <a:pt x="0" y="5139956"/>
                </a:lnTo>
                <a:lnTo>
                  <a:pt x="4195676" y="196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81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ith Image 1 - Sandston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3">
            <a:extLst>
              <a:ext uri="{FF2B5EF4-FFF2-40B4-BE49-F238E27FC236}">
                <a16:creationId xmlns:a16="http://schemas.microsoft.com/office/drawing/2014/main" id="{AC4FFD99-1A12-7365-A732-1AD2E9BF8B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2809" y="1166332"/>
            <a:ext cx="4504424" cy="1940767"/>
          </a:xfrm>
        </p:spPr>
        <p:txBody>
          <a:bodyPr/>
          <a:lstStyle/>
          <a:p>
            <a:r>
              <a:rPr lang="en-GB" dirty="0"/>
              <a:t>Click to add</a:t>
            </a:r>
            <a:br>
              <a:rPr lang="en-GB" dirty="0"/>
            </a:br>
            <a:r>
              <a:rPr lang="en-GB" dirty="0"/>
              <a:t>title</a:t>
            </a:r>
            <a:endParaRPr lang="en-US" dirty="0"/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FDC92CB0-F542-88C1-CCB5-F5AAFD2386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2809" y="2814615"/>
            <a:ext cx="4052313" cy="731557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202294-1095-48AD-0DEA-06B6C6EEB4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88127" y="0"/>
            <a:ext cx="6655873" cy="5143500"/>
          </a:xfrm>
          <a:custGeom>
            <a:avLst/>
            <a:gdLst>
              <a:gd name="connsiteX0" fmla="*/ 6654625 w 6655873"/>
              <a:gd name="connsiteY0" fmla="*/ 0 h 5143500"/>
              <a:gd name="connsiteX1" fmla="*/ 6655873 w 6655873"/>
              <a:gd name="connsiteY1" fmla="*/ 0 h 5143500"/>
              <a:gd name="connsiteX2" fmla="*/ 6655873 w 6655873"/>
              <a:gd name="connsiteY2" fmla="*/ 5143500 h 5143500"/>
              <a:gd name="connsiteX3" fmla="*/ 0 w 6655873"/>
              <a:gd name="connsiteY3" fmla="*/ 5139956 h 5143500"/>
              <a:gd name="connsiteX4" fmla="*/ 4195676 w 6655873"/>
              <a:gd name="connsiteY4" fmla="*/ 196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55873" h="5143500">
                <a:moveTo>
                  <a:pt x="6654625" y="0"/>
                </a:moveTo>
                <a:lnTo>
                  <a:pt x="6655873" y="0"/>
                </a:lnTo>
                <a:lnTo>
                  <a:pt x="6655873" y="5143500"/>
                </a:lnTo>
                <a:lnTo>
                  <a:pt x="0" y="5139956"/>
                </a:lnTo>
                <a:lnTo>
                  <a:pt x="4195676" y="196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4970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ith Image 2 - Sandston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3">
            <a:extLst>
              <a:ext uri="{FF2B5EF4-FFF2-40B4-BE49-F238E27FC236}">
                <a16:creationId xmlns:a16="http://schemas.microsoft.com/office/drawing/2014/main" id="{AC4FFD99-1A12-7365-A732-1AD2E9BF8B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2809" y="1166332"/>
            <a:ext cx="4504424" cy="1940767"/>
          </a:xfrm>
        </p:spPr>
        <p:txBody>
          <a:bodyPr/>
          <a:lstStyle/>
          <a:p>
            <a:r>
              <a:rPr lang="en-GB" dirty="0"/>
              <a:t>Click to add</a:t>
            </a:r>
            <a:br>
              <a:rPr lang="en-GB" dirty="0"/>
            </a:br>
            <a:r>
              <a:rPr lang="en-GB" dirty="0"/>
              <a:t>title</a:t>
            </a:r>
            <a:endParaRPr lang="en-US" dirty="0"/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FDC92CB0-F542-88C1-CCB5-F5AAFD2386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2809" y="2814615"/>
            <a:ext cx="4052313" cy="731557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F49EAE-07C5-4961-EE2B-CB61098B03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88127" y="0"/>
            <a:ext cx="6655873" cy="5143500"/>
          </a:xfrm>
          <a:custGeom>
            <a:avLst/>
            <a:gdLst>
              <a:gd name="connsiteX0" fmla="*/ 6654625 w 6655873"/>
              <a:gd name="connsiteY0" fmla="*/ 0 h 5143500"/>
              <a:gd name="connsiteX1" fmla="*/ 6655873 w 6655873"/>
              <a:gd name="connsiteY1" fmla="*/ 0 h 5143500"/>
              <a:gd name="connsiteX2" fmla="*/ 6655873 w 6655873"/>
              <a:gd name="connsiteY2" fmla="*/ 5143500 h 5143500"/>
              <a:gd name="connsiteX3" fmla="*/ 0 w 6655873"/>
              <a:gd name="connsiteY3" fmla="*/ 5139956 h 5143500"/>
              <a:gd name="connsiteX4" fmla="*/ 4195676 w 6655873"/>
              <a:gd name="connsiteY4" fmla="*/ 196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55873" h="5143500">
                <a:moveTo>
                  <a:pt x="6654625" y="0"/>
                </a:moveTo>
                <a:lnTo>
                  <a:pt x="6655873" y="0"/>
                </a:lnTo>
                <a:lnTo>
                  <a:pt x="6655873" y="5143500"/>
                </a:lnTo>
                <a:lnTo>
                  <a:pt x="0" y="5139956"/>
                </a:lnTo>
                <a:lnTo>
                  <a:pt x="4195676" y="196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58503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9.jp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Text Box 17"/>
          <p:cNvSpPr txBox="1">
            <a:spLocks noChangeArrowheads="1"/>
          </p:cNvSpPr>
          <p:nvPr/>
        </p:nvSpPr>
        <p:spPr bwMode="auto">
          <a:xfrm>
            <a:off x="2971800" y="290514"/>
            <a:ext cx="32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CBB730-96BC-DAF5-7747-B3407F714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217" y="171520"/>
            <a:ext cx="7886700" cy="46166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BFE83-9705-00DD-1DD1-27D362C1C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6217" y="1100382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B064F-F544-3C75-FE0D-F329C12CE9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37550" y="4730314"/>
            <a:ext cx="36585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Georgia" panose="02040502050405020303" pitchFamily="18" charset="0"/>
                <a:cs typeface="Roboto Serif 20pt" pitchFamily="2" charset="77"/>
              </a:defRPr>
            </a:lvl1pPr>
          </a:lstStyle>
          <a:p>
            <a:fld id="{4DAFC9CC-EAF1-6147-9D8E-382CC0E67FF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04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2" r:id="rId3"/>
    <p:sldLayoutId id="2147483693" r:id="rId4"/>
    <p:sldLayoutId id="2147483649" r:id="rId5"/>
  </p:sldLayoutIdLst>
  <p:transition/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500" b="1" i="0" spc="-40" baseline="0">
          <a:solidFill>
            <a:schemeClr val="bg1"/>
          </a:solidFill>
          <a:latin typeface="Franklin Gothic Demi Cond" panose="020B0603020102020204" pitchFamily="34" charset="0"/>
          <a:ea typeface="Franklin Gothic Demi Cond" panose="020B0603020102020204" pitchFamily="34" charset="0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pitchFamily="-65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pitchFamily="-65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pitchFamily="-65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pitchFamily="-65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0" indent="0" algn="l" rtl="0" eaLnBrk="1" fontAlgn="base" hangingPunct="1">
        <a:lnSpc>
          <a:spcPts val="1680"/>
        </a:lnSpc>
        <a:spcBef>
          <a:spcPct val="20000"/>
        </a:spcBef>
        <a:spcAft>
          <a:spcPct val="0"/>
        </a:spcAft>
        <a:buNone/>
        <a:defRPr sz="1200" b="0" i="0" spc="30" baseline="0">
          <a:solidFill>
            <a:schemeClr val="bg1"/>
          </a:solidFill>
          <a:latin typeface="Georgia" panose="02040502050405020303" pitchFamily="18" charset="0"/>
          <a:ea typeface="Georgia" panose="02040502050405020303" pitchFamily="18" charset="0"/>
          <a:cs typeface="Roboto Serif 20pt" pitchFamily="2" charset="77"/>
        </a:defRPr>
      </a:lvl1pPr>
      <a:lvl2pPr marL="7938" indent="0" algn="l" rtl="0" eaLnBrk="1" fontAlgn="base" hangingPunct="1">
        <a:lnSpc>
          <a:spcPts val="1680"/>
        </a:lnSpc>
        <a:spcBef>
          <a:spcPct val="20000"/>
        </a:spcBef>
        <a:spcAft>
          <a:spcPct val="0"/>
        </a:spcAft>
        <a:buSzPct val="110000"/>
        <a:buFont typeface="Arial" panose="020B0604020202020204" pitchFamily="34" charset="0"/>
        <a:buNone/>
        <a:tabLst/>
        <a:defRPr sz="1200" spc="30" baseline="0">
          <a:solidFill>
            <a:schemeClr val="bg1"/>
          </a:solidFill>
          <a:latin typeface="Georgia" panose="02040502050405020303" pitchFamily="18" charset="0"/>
          <a:ea typeface="Georgia" panose="02040502050405020303" pitchFamily="18" charset="0"/>
          <a:cs typeface="Roboto Serif 20pt" pitchFamily="2" charset="77"/>
        </a:defRPr>
      </a:lvl2pPr>
      <a:lvl3pPr marL="222250" indent="-214313" algn="l" rtl="0" eaLnBrk="1" fontAlgn="base" hangingPunct="1">
        <a:lnSpc>
          <a:spcPts val="1680"/>
        </a:lnSpc>
        <a:spcBef>
          <a:spcPct val="20000"/>
        </a:spcBef>
        <a:spcAft>
          <a:spcPct val="0"/>
        </a:spcAft>
        <a:buChar char="•"/>
        <a:tabLst/>
        <a:defRPr sz="1200" spc="30" baseline="0">
          <a:solidFill>
            <a:schemeClr val="bg1"/>
          </a:solidFill>
          <a:latin typeface="Georgia" panose="02040502050405020303" pitchFamily="18" charset="0"/>
          <a:ea typeface="Georgia" panose="02040502050405020303" pitchFamily="18" charset="0"/>
          <a:cs typeface="Roboto Serif 20pt" pitchFamily="2" charset="77"/>
        </a:defRPr>
      </a:lvl3pPr>
      <a:lvl4pPr marL="222250" indent="-214313" algn="l" rtl="0" eaLnBrk="1" fontAlgn="base" hangingPunct="1">
        <a:lnSpc>
          <a:spcPts val="1680"/>
        </a:lnSpc>
        <a:spcBef>
          <a:spcPct val="20000"/>
        </a:spcBef>
        <a:spcAft>
          <a:spcPct val="0"/>
        </a:spcAft>
        <a:buChar char="–"/>
        <a:tabLst/>
        <a:defRPr sz="1200" spc="30" baseline="0">
          <a:solidFill>
            <a:schemeClr val="bg1"/>
          </a:solidFill>
          <a:latin typeface="Georgia" panose="02040502050405020303" pitchFamily="18" charset="0"/>
          <a:ea typeface="Georgia" panose="02040502050405020303" pitchFamily="18" charset="0"/>
          <a:cs typeface="Roboto Serif 20pt" pitchFamily="2" charset="77"/>
        </a:defRPr>
      </a:lvl4pPr>
      <a:lvl5pPr marL="239713" indent="-239713" algn="l" rtl="0" eaLnBrk="1" fontAlgn="base" hangingPunct="1">
        <a:lnSpc>
          <a:spcPts val="1680"/>
        </a:lnSpc>
        <a:spcBef>
          <a:spcPct val="20000"/>
        </a:spcBef>
        <a:spcAft>
          <a:spcPct val="0"/>
        </a:spcAft>
        <a:buChar char="»"/>
        <a:tabLst/>
        <a:defRPr sz="1200" spc="30" baseline="0">
          <a:solidFill>
            <a:schemeClr val="bg1"/>
          </a:solidFill>
          <a:latin typeface="Georgia" panose="02040502050405020303" pitchFamily="18" charset="0"/>
          <a:ea typeface="Georgia" panose="02040502050405020303" pitchFamily="18" charset="0"/>
          <a:cs typeface="Roboto Serif 20pt" pitchFamily="2" charset="77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68B126-B6E8-5D02-ECA8-665E6F689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DF7CE-40BE-91A1-F30E-4345B8321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623525"/>
            <a:ext cx="7886700" cy="195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subheading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672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58" r:id="rId2"/>
    <p:sldLayoutId id="2147483696" r:id="rId3"/>
    <p:sldLayoutId id="2147483698" r:id="rId4"/>
    <p:sldLayoutId id="2147483690" r:id="rId5"/>
    <p:sldLayoutId id="2147483709" r:id="rId6"/>
    <p:sldLayoutId id="2147483710" r:id="rId7"/>
    <p:sldLayoutId id="2147483713" r:id="rId8"/>
    <p:sldLayoutId id="2147483714" r:id="rId9"/>
    <p:sldLayoutId id="2147483715" r:id="rId10"/>
  </p:sldLayoutIdLst>
  <p:hf hdr="0" dt="0"/>
  <p:txStyles>
    <p:titleStyle>
      <a:lvl1pPr algn="l" defTabSz="914400" rtl="0" eaLnBrk="1" latinLnBrk="0" hangingPunct="1">
        <a:lnSpc>
          <a:spcPts val="4900"/>
        </a:lnSpc>
        <a:spcBef>
          <a:spcPct val="0"/>
        </a:spcBef>
        <a:buNone/>
        <a:defRPr sz="5200" b="1" i="0" kern="1200" spc="-40" baseline="0">
          <a:solidFill>
            <a:srgbClr val="140F50"/>
          </a:solidFill>
          <a:latin typeface="Franklin Gothic Demi Cond" panose="020B06030201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0" i="0" kern="1200" spc="-30" baseline="0">
          <a:solidFill>
            <a:schemeClr val="tx2"/>
          </a:solidFill>
          <a:latin typeface="Franklin Gothic Medium Cond" panose="020B0606030402020204" pitchFamily="34" charset="0"/>
          <a:ea typeface="+mn-ea"/>
          <a:cs typeface="+mn-cs"/>
        </a:defRPr>
      </a:lvl1pPr>
      <a:lvl2pPr marL="7937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tabLst/>
        <a:defRPr sz="1000" kern="1200" spc="30" baseline="0">
          <a:solidFill>
            <a:srgbClr val="140F50"/>
          </a:solidFill>
          <a:latin typeface="Georgia" panose="02040502050405020303" pitchFamily="18" charset="0"/>
          <a:ea typeface="+mn-ea"/>
          <a:cs typeface="Roboto Serif 20pt" pitchFamily="2" charset="77"/>
        </a:defRPr>
      </a:lvl2pPr>
      <a:lvl3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tabLst/>
        <a:defRPr sz="1000" kern="1200" spc="30" baseline="0">
          <a:solidFill>
            <a:srgbClr val="140F50"/>
          </a:solidFill>
          <a:latin typeface="Georgia" panose="02040502050405020303" pitchFamily="18" charset="0"/>
          <a:ea typeface="+mn-ea"/>
          <a:cs typeface="Roboto Serif 20pt" pitchFamily="2" charset="77"/>
        </a:defRPr>
      </a:lvl3pPr>
      <a:lvl4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tabLst/>
        <a:defRPr sz="1000" kern="1200" spc="30" baseline="0">
          <a:solidFill>
            <a:srgbClr val="140F50"/>
          </a:solidFill>
          <a:latin typeface="Georgia" panose="02040502050405020303" pitchFamily="18" charset="0"/>
          <a:ea typeface="+mn-ea"/>
          <a:cs typeface="Roboto Serif 20pt" pitchFamily="2" charset="77"/>
        </a:defRPr>
      </a:lvl4pPr>
      <a:lvl5pPr marL="7937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tabLst/>
        <a:defRPr sz="1000" kern="1200" spc="30" baseline="0">
          <a:solidFill>
            <a:srgbClr val="140F50"/>
          </a:solidFill>
          <a:latin typeface="Georgia" panose="02040502050405020303" pitchFamily="18" charset="0"/>
          <a:ea typeface="+mn-ea"/>
          <a:cs typeface="Roboto Serif 20pt" pitchFamily="2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68B126-B6E8-5D02-ECA8-665E6F689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DF7CE-40BE-91A1-F30E-4345B8321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623525"/>
            <a:ext cx="7886700" cy="2253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subheading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35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9" r:id="rId2"/>
    <p:sldLayoutId id="2147483689" r:id="rId3"/>
    <p:sldLayoutId id="2147483691" r:id="rId4"/>
  </p:sldLayoutIdLst>
  <p:hf hdr="0" dt="0"/>
  <p:txStyles>
    <p:titleStyle>
      <a:lvl1pPr algn="l" defTabSz="914400" rtl="0" eaLnBrk="1" latinLnBrk="0" hangingPunct="1">
        <a:lnSpc>
          <a:spcPts val="5000"/>
        </a:lnSpc>
        <a:spcBef>
          <a:spcPct val="0"/>
        </a:spcBef>
        <a:buNone/>
        <a:defRPr sz="5200" b="1" i="0" kern="1200" spc="-40" baseline="0">
          <a:solidFill>
            <a:schemeClr val="bg1"/>
          </a:solidFill>
          <a:latin typeface="Franklin Gothic Demi Cond" panose="020B06030201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200" b="0" i="0" kern="1200" spc="-30" baseline="0">
          <a:solidFill>
            <a:schemeClr val="accent2"/>
          </a:solidFill>
          <a:latin typeface="Franklin Gothic Medium Cond" panose="020B0606030402020204" pitchFamily="34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tabLst/>
        <a:defRPr sz="1200" kern="1200" spc="30" baseline="0">
          <a:solidFill>
            <a:schemeClr val="bg1"/>
          </a:solidFill>
          <a:latin typeface="Georgia" panose="02040502050405020303" pitchFamily="18" charset="0"/>
          <a:ea typeface="+mn-ea"/>
          <a:cs typeface="Roboto Serif 20pt" pitchFamily="2" charset="77"/>
        </a:defRPr>
      </a:lvl2pPr>
      <a:lvl3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tabLst/>
        <a:defRPr sz="1200" kern="1200" spc="30" baseline="0">
          <a:solidFill>
            <a:schemeClr val="bg1"/>
          </a:solidFill>
          <a:latin typeface="Georgia" panose="02040502050405020303" pitchFamily="18" charset="0"/>
          <a:ea typeface="+mn-ea"/>
          <a:cs typeface="Roboto Serif 20pt" pitchFamily="2" charset="77"/>
        </a:defRPr>
      </a:lvl3pPr>
      <a:lvl4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tabLst/>
        <a:defRPr sz="1200" kern="1200" spc="30" baseline="0">
          <a:solidFill>
            <a:schemeClr val="bg1"/>
          </a:solidFill>
          <a:latin typeface="Georgia" panose="02040502050405020303" pitchFamily="18" charset="0"/>
          <a:ea typeface="+mn-ea"/>
          <a:cs typeface="Roboto Serif 20pt" pitchFamily="2" charset="77"/>
        </a:defRPr>
      </a:lvl4pPr>
      <a:lvl5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tabLst/>
        <a:defRPr sz="1200" kern="1200" spc="30" baseline="0">
          <a:solidFill>
            <a:schemeClr val="bg1"/>
          </a:solidFill>
          <a:latin typeface="Georgia" panose="02040502050405020303" pitchFamily="18" charset="0"/>
          <a:ea typeface="+mn-ea"/>
          <a:cs typeface="Roboto Serif 20pt" pitchFamily="2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FC067C97-25E4-43E2-9CA5-0EE21FE04E8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5"/>
            <a:ext cx="9155623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5003" y="771526"/>
            <a:ext cx="8008917" cy="7929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003" y="1564482"/>
            <a:ext cx="8008917" cy="26292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5003" y="4943475"/>
            <a:ext cx="2057400" cy="19050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88">
                <a:solidFill>
                  <a:schemeClr val="tx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14/7/2025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943475"/>
            <a:ext cx="3086100" cy="19050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788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6521" y="4943475"/>
            <a:ext cx="2057400" cy="19050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88">
                <a:solidFill>
                  <a:schemeClr val="tx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1641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</p:sldLayoutIdLst>
  <p:txStyles>
    <p:titleStyle>
      <a:lvl1pPr algn="l" defTabSz="685784" rtl="0" eaLnBrk="1" latinLnBrk="0" hangingPunct="1">
        <a:lnSpc>
          <a:spcPct val="120000"/>
        </a:lnSpc>
        <a:spcBef>
          <a:spcPct val="0"/>
        </a:spcBef>
        <a:buNone/>
        <a:defRPr sz="2813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784" rtl="0" eaLnBrk="1" latinLnBrk="0" hangingPunct="1">
        <a:lnSpc>
          <a:spcPct val="120000"/>
        </a:lnSpc>
        <a:spcBef>
          <a:spcPts val="0"/>
        </a:spcBef>
        <a:spcAft>
          <a:spcPts val="619"/>
        </a:spcAft>
        <a:buFont typeface="Calibri" panose="020F0502020204030204" pitchFamily="34" charset="0"/>
        <a:buChar char="﻿"/>
        <a:defRPr sz="1688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784" rtl="0" eaLnBrk="1" latinLnBrk="0" hangingPunct="1">
        <a:lnSpc>
          <a:spcPct val="120000"/>
        </a:lnSpc>
        <a:spcBef>
          <a:spcPts val="0"/>
        </a:spcBef>
        <a:spcAft>
          <a:spcPts val="506"/>
        </a:spcAft>
        <a:buFont typeface="Calibri" panose="020F0502020204030204" pitchFamily="34" charset="0"/>
        <a:buChar char="﻿"/>
        <a:defRPr sz="1688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243000" indent="-243000" algn="l" defTabSz="685784" rtl="0" eaLnBrk="1" latinLnBrk="0" hangingPunct="1">
        <a:lnSpc>
          <a:spcPct val="120000"/>
        </a:lnSpc>
        <a:spcBef>
          <a:spcPts val="0"/>
        </a:spcBef>
        <a:spcAft>
          <a:spcPts val="506"/>
        </a:spcAft>
        <a:buFont typeface="Arial" panose="020B0604020202020204" pitchFamily="34" charset="0"/>
        <a:buChar char="•"/>
        <a:defRPr sz="1688" kern="1200">
          <a:solidFill>
            <a:schemeClr val="tx1"/>
          </a:solidFill>
          <a:latin typeface="+mn-lt"/>
          <a:ea typeface="+mn-ea"/>
          <a:cs typeface="+mn-cs"/>
        </a:defRPr>
      </a:lvl3pPr>
      <a:lvl4pPr marL="486000" indent="-243000" algn="l" defTabSz="685784" rtl="0" eaLnBrk="1" latinLnBrk="0" hangingPunct="1">
        <a:lnSpc>
          <a:spcPct val="120000"/>
        </a:lnSpc>
        <a:spcBef>
          <a:spcPts val="0"/>
        </a:spcBef>
        <a:spcAft>
          <a:spcPts val="506"/>
        </a:spcAft>
        <a:buFont typeface="Arial" panose="020B0604020202020204" pitchFamily="34" charset="0"/>
        <a:buChar char="•"/>
        <a:defRPr sz="1688" kern="1200">
          <a:solidFill>
            <a:schemeClr val="tx1"/>
          </a:solidFill>
          <a:latin typeface="+mn-lt"/>
          <a:ea typeface="+mn-ea"/>
          <a:cs typeface="+mn-cs"/>
        </a:defRPr>
      </a:lvl4pPr>
      <a:lvl5pPr marL="729000" indent="-243000" algn="l" defTabSz="685784" rtl="0" eaLnBrk="1" latinLnBrk="0" hangingPunct="1">
        <a:lnSpc>
          <a:spcPct val="120000"/>
        </a:lnSpc>
        <a:spcBef>
          <a:spcPts val="0"/>
        </a:spcBef>
        <a:spcAft>
          <a:spcPts val="506"/>
        </a:spcAft>
        <a:buFont typeface="Arial" panose="020B0604020202020204" pitchFamily="34" charset="0"/>
        <a:buChar char="•"/>
        <a:defRPr sz="1688" kern="1200">
          <a:solidFill>
            <a:schemeClr val="tx1"/>
          </a:solidFill>
          <a:latin typeface="+mn-lt"/>
          <a:ea typeface="+mn-ea"/>
          <a:cs typeface="+mn-cs"/>
        </a:defRPr>
      </a:lvl5pPr>
      <a:lvl6pPr marL="243000" indent="-243000" algn="l" defTabSz="685784" rtl="0" eaLnBrk="1" latinLnBrk="0" hangingPunct="1">
        <a:lnSpc>
          <a:spcPct val="120000"/>
        </a:lnSpc>
        <a:spcBef>
          <a:spcPts val="0"/>
        </a:spcBef>
        <a:spcAft>
          <a:spcPts val="506"/>
        </a:spcAft>
        <a:buFont typeface="+mj-lt"/>
        <a:buAutoNum type="arabicPeriod"/>
        <a:defRPr sz="1688" kern="1200">
          <a:solidFill>
            <a:schemeClr val="tx1"/>
          </a:solidFill>
          <a:latin typeface="+mn-lt"/>
          <a:ea typeface="+mn-ea"/>
          <a:cs typeface="+mn-cs"/>
        </a:defRPr>
      </a:lvl6pPr>
      <a:lvl7pPr marL="486000" indent="-243000" algn="l" defTabSz="685784" rtl="0" eaLnBrk="1" latinLnBrk="0" hangingPunct="1">
        <a:lnSpc>
          <a:spcPct val="120000"/>
        </a:lnSpc>
        <a:spcBef>
          <a:spcPts val="0"/>
        </a:spcBef>
        <a:spcAft>
          <a:spcPts val="506"/>
        </a:spcAft>
        <a:buFont typeface="+mj-lt"/>
        <a:buAutoNum type="alphaLcPeriod"/>
        <a:defRPr sz="1688" kern="1200">
          <a:solidFill>
            <a:schemeClr val="tx1"/>
          </a:solidFill>
          <a:latin typeface="+mn-lt"/>
          <a:ea typeface="+mn-ea"/>
          <a:cs typeface="+mn-cs"/>
        </a:defRPr>
      </a:lvl7pPr>
      <a:lvl8pPr marL="729000" indent="-243000" algn="l" defTabSz="685784" rtl="0" eaLnBrk="1" latinLnBrk="0" hangingPunct="1">
        <a:lnSpc>
          <a:spcPct val="120000"/>
        </a:lnSpc>
        <a:spcBef>
          <a:spcPts val="0"/>
        </a:spcBef>
        <a:spcAft>
          <a:spcPts val="506"/>
        </a:spcAft>
        <a:buFont typeface="+mj-lt"/>
        <a:buAutoNum type="romanLcPeriod"/>
        <a:defRPr sz="1688" kern="1200">
          <a:solidFill>
            <a:schemeClr val="tx1"/>
          </a:solidFill>
          <a:latin typeface="+mn-lt"/>
          <a:ea typeface="+mn-ea"/>
          <a:cs typeface="+mn-cs"/>
        </a:defRPr>
      </a:lvl8pPr>
      <a:lvl9pPr marL="303750" indent="0" algn="l" defTabSz="685784" rtl="0" eaLnBrk="1" latinLnBrk="0" hangingPunct="1">
        <a:lnSpc>
          <a:spcPct val="120000"/>
        </a:lnSpc>
        <a:spcBef>
          <a:spcPts val="0"/>
        </a:spcBef>
        <a:spcAft>
          <a:spcPts val="506"/>
        </a:spcAft>
        <a:buFont typeface="Calibri" panose="020F0502020204030204" pitchFamily="34" charset="0"/>
        <a:buChar char="﻿"/>
        <a:defRPr sz="16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4" algn="l" defTabSz="6857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6857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0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6.png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colab.google/" TargetMode="Externa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4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slideLayout" Target="../slideLayouts/slideLayout11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6.xml"/><Relationship Id="rId13" Type="http://schemas.openxmlformats.org/officeDocument/2006/relationships/tags" Target="../tags/tag31.xml"/><Relationship Id="rId3" Type="http://schemas.openxmlformats.org/officeDocument/2006/relationships/tags" Target="../tags/tag21.xml"/><Relationship Id="rId7" Type="http://schemas.openxmlformats.org/officeDocument/2006/relationships/tags" Target="../tags/tag25.xml"/><Relationship Id="rId12" Type="http://schemas.openxmlformats.org/officeDocument/2006/relationships/tags" Target="../tags/tag30.xml"/><Relationship Id="rId17" Type="http://schemas.openxmlformats.org/officeDocument/2006/relationships/slideLayout" Target="../slideLayouts/slideLayout11.xml"/><Relationship Id="rId2" Type="http://schemas.openxmlformats.org/officeDocument/2006/relationships/tags" Target="../tags/tag20.xml"/><Relationship Id="rId16" Type="http://schemas.openxmlformats.org/officeDocument/2006/relationships/tags" Target="../tags/tag34.xml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11" Type="http://schemas.openxmlformats.org/officeDocument/2006/relationships/tags" Target="../tags/tag29.xml"/><Relationship Id="rId5" Type="http://schemas.openxmlformats.org/officeDocument/2006/relationships/tags" Target="../tags/tag23.xml"/><Relationship Id="rId15" Type="http://schemas.openxmlformats.org/officeDocument/2006/relationships/tags" Target="../tags/tag33.xml"/><Relationship Id="rId10" Type="http://schemas.openxmlformats.org/officeDocument/2006/relationships/tags" Target="../tags/tag28.xml"/><Relationship Id="rId4" Type="http://schemas.openxmlformats.org/officeDocument/2006/relationships/tags" Target="../tags/tag22.xml"/><Relationship Id="rId9" Type="http://schemas.openxmlformats.org/officeDocument/2006/relationships/tags" Target="../tags/tag27.xml"/><Relationship Id="rId14" Type="http://schemas.openxmlformats.org/officeDocument/2006/relationships/tags" Target="../tags/tag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ags" Target="../tags/tag3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58218E-5008-690C-3B5E-F014B9BA93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2808" y="3107098"/>
            <a:ext cx="4074132" cy="1082129"/>
          </a:xfrm>
        </p:spPr>
        <p:txBody>
          <a:bodyPr>
            <a:normAutofit fontScale="85000" lnSpcReduction="10000"/>
          </a:bodyPr>
          <a:lstStyle/>
          <a:p>
            <a:r>
              <a:rPr lang="en-US"/>
              <a:t>Instructor: </a:t>
            </a:r>
            <a:r>
              <a:rPr lang="en-US" dirty="0"/>
              <a:t>Lia Song</a:t>
            </a:r>
          </a:p>
          <a:p>
            <a:r>
              <a:rPr lang="en-US" dirty="0"/>
              <a:t>School of Computer and Mathematical Sciences</a:t>
            </a:r>
          </a:p>
          <a:p>
            <a:r>
              <a:rPr lang="en-US" dirty="0"/>
              <a:t>Faculty of Sciences, Engineering and Technology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D51077-D57C-1CA6-D45C-274664AC7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08" y="1166332"/>
            <a:ext cx="6845241" cy="1940767"/>
          </a:xfrm>
        </p:spPr>
        <p:txBody>
          <a:bodyPr>
            <a:normAutofit/>
          </a:bodyPr>
          <a:lstStyle/>
          <a:p>
            <a:r>
              <a:rPr lang="en-AU" sz="3200" b="0" dirty="0"/>
              <a:t>Machine Learning behind XR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2126222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3BC7A-FA46-421B-2E02-CE6F099B0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CDF20-D0DB-AC25-6B34-A488F527A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54" y="0"/>
            <a:ext cx="7886700" cy="490969"/>
          </a:xfrm>
        </p:spPr>
        <p:txBody>
          <a:bodyPr>
            <a:noAutofit/>
          </a:bodyPr>
          <a:lstStyle/>
          <a:p>
            <a:r>
              <a:rPr lang="en-AU" sz="2400" dirty="0">
                <a:latin typeface="Franklin Gothic Medium" panose="020B0603020102020204" pitchFamily="34" charset="0"/>
              </a:rPr>
              <a:t>Model Design: Local ML Model</a:t>
            </a:r>
            <a:endParaRPr lang="en-US" sz="2400" dirty="0">
              <a:latin typeface="Franklin Gothic Medium" panose="020B06030201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98DE585-624D-1EAB-7518-0A4B17F91894}"/>
              </a:ext>
            </a:extLst>
          </p:cNvPr>
          <p:cNvGrpSpPr/>
          <p:nvPr/>
        </p:nvGrpSpPr>
        <p:grpSpPr>
          <a:xfrm>
            <a:off x="761963" y="2534397"/>
            <a:ext cx="7938768" cy="983398"/>
            <a:chOff x="659093" y="3094068"/>
            <a:chExt cx="7938768" cy="983398"/>
          </a:xfrm>
        </p:grpSpPr>
        <p:sp>
          <p:nvSpPr>
            <p:cNvPr id="10" name="圆角矩形 4">
              <a:extLst>
                <a:ext uri="{FF2B5EF4-FFF2-40B4-BE49-F238E27FC236}">
                  <a16:creationId xmlns:a16="http://schemas.microsoft.com/office/drawing/2014/main" id="{C1AC7F88-5F52-BFED-2A00-55D7863D246B}"/>
                </a:ext>
              </a:extLst>
            </p:cNvPr>
            <p:cNvSpPr/>
            <p:nvPr/>
          </p:nvSpPr>
          <p:spPr>
            <a:xfrm>
              <a:off x="659093" y="3192712"/>
              <a:ext cx="1747838" cy="884754"/>
            </a:xfrm>
            <a:prstGeom prst="roundRect">
              <a:avLst>
                <a:gd name="adj" fmla="val 13285"/>
              </a:avLst>
            </a:prstGeom>
            <a:solidFill>
              <a:schemeClr val="accent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Input:</a:t>
              </a:r>
            </a:p>
            <a:p>
              <a:pPr algn="ctr"/>
              <a:r>
                <a:rPr lang="en-US" altLang="zh-CN" dirty="0"/>
                <a:t>Speech</a:t>
              </a:r>
              <a:endParaRPr lang="zh-CN" altLang="en-US" dirty="0"/>
            </a:p>
          </p:txBody>
        </p:sp>
        <p:sp>
          <p:nvSpPr>
            <p:cNvPr id="11" name="圆角矩形 4">
              <a:extLst>
                <a:ext uri="{FF2B5EF4-FFF2-40B4-BE49-F238E27FC236}">
                  <a16:creationId xmlns:a16="http://schemas.microsoft.com/office/drawing/2014/main" id="{F1E21BE6-C62D-F83D-06A3-21F2CABEE927}"/>
                </a:ext>
              </a:extLst>
            </p:cNvPr>
            <p:cNvSpPr/>
            <p:nvPr/>
          </p:nvSpPr>
          <p:spPr>
            <a:xfrm>
              <a:off x="5509608" y="3192712"/>
              <a:ext cx="3088253" cy="884754"/>
            </a:xfrm>
            <a:prstGeom prst="roundRect">
              <a:avLst>
                <a:gd name="adj" fmla="val 13285"/>
              </a:avLst>
            </a:prstGeom>
            <a:solidFill>
              <a:schemeClr val="accent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Output:</a:t>
              </a:r>
            </a:p>
            <a:p>
              <a:pPr algn="ctr"/>
              <a:r>
                <a:rPr lang="en-US" altLang="zh-CN" dirty="0"/>
                <a:t>Gazing or Not Gazing</a:t>
              </a:r>
              <a:endParaRPr lang="zh-CN" alt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D494CE3-7DB3-A83B-BC4E-E8552098B9A6}"/>
                </a:ext>
              </a:extLst>
            </p:cNvPr>
            <p:cNvGrpSpPr/>
            <p:nvPr/>
          </p:nvGrpSpPr>
          <p:grpSpPr>
            <a:xfrm>
              <a:off x="2406931" y="3094068"/>
              <a:ext cx="3102677" cy="541021"/>
              <a:chOff x="2406931" y="3094068"/>
              <a:chExt cx="3102677" cy="541021"/>
            </a:xfrm>
          </p:grpSpPr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53BF1A04-1622-D555-74ED-209C5F86F99E}"/>
                  </a:ext>
                </a:extLst>
              </p:cNvPr>
              <p:cNvCxnSpPr>
                <a:cxnSpLocks/>
                <a:stCxn id="10" idx="3"/>
                <a:endCxn id="11" idx="1"/>
              </p:cNvCxnSpPr>
              <p:nvPr/>
            </p:nvCxnSpPr>
            <p:spPr>
              <a:xfrm>
                <a:off x="2406931" y="3635089"/>
                <a:ext cx="3102677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7DD9C82-93AE-E964-C29C-7B99BB61CC51}"/>
                  </a:ext>
                </a:extLst>
              </p:cNvPr>
              <p:cNvSpPr txBox="1"/>
              <p:nvPr/>
            </p:nvSpPr>
            <p:spPr>
              <a:xfrm>
                <a:off x="2599811" y="3094068"/>
                <a:ext cx="2716917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 Bold" panose="020B0604020202090204" charset="0"/>
                    <a:ea typeface="微软雅黑" panose="020B0503020204020204" pitchFamily="34" charset="-122"/>
                    <a:cs typeface="Arial Bold" panose="020B0604020202090204" charset="0"/>
                    <a:sym typeface="+mn-lt"/>
                  </a:rPr>
                  <a:t>Local ML Model</a:t>
                </a:r>
                <a:endParaRPr lang="en-US" dirty="0"/>
              </a:p>
            </p:txBody>
          </p:sp>
        </p:grpSp>
      </p:grpSp>
      <p:sp>
        <p:nvSpPr>
          <p:cNvPr id="15" name="文本框 4">
            <a:extLst>
              <a:ext uri="{FF2B5EF4-FFF2-40B4-BE49-F238E27FC236}">
                <a16:creationId xmlns:a16="http://schemas.microsoft.com/office/drawing/2014/main" id="{DCB52E56-E277-6E57-1B75-69B2F5BCDFC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81927" y="1038405"/>
            <a:ext cx="8780145" cy="78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charset="-122"/>
                <a:cs typeface="Arial Bold" panose="020B0604020202090204" charset="0"/>
                <a:sym typeface="+mn-lt"/>
              </a:rPr>
              <a:t>🧠 ML Model &amp; </a:t>
            </a:r>
            <a:r>
              <a:rPr lang="zh-CN" altLang="en-US" sz="2100" b="1" dirty="0"/>
              <a:t>System Design </a:t>
            </a:r>
          </a:p>
          <a:p>
            <a:pPr algn="ctr"/>
            <a:r>
              <a:rPr lang="zh-CN" altLang="en-US" sz="2100" b="1" dirty="0"/>
              <a:t>🟦 </a:t>
            </a:r>
            <a:r>
              <a:rPr lang="zh-CN" altLang="en-US" b="1" dirty="0"/>
              <a:t>Local ML Model + Socket</a:t>
            </a:r>
            <a:r>
              <a:rPr lang="zh-CN" altLang="en-US" sz="2100" b="1" dirty="0"/>
              <a:t> (</a:t>
            </a:r>
            <a:r>
              <a:rPr lang="en-US" altLang="zh-CN" sz="2100" b="1" dirty="0"/>
              <a:t>our solution</a:t>
            </a:r>
            <a:r>
              <a:rPr lang="zh-CN" altLang="en-US" sz="2100" b="1" dirty="0"/>
              <a:t>)</a:t>
            </a:r>
            <a:endParaRPr lang="zh-CN" altLang="en-US" sz="1050" b="1" dirty="0"/>
          </a:p>
        </p:txBody>
      </p:sp>
      <p:sp>
        <p:nvSpPr>
          <p:cNvPr id="3" name="文本框 4">
            <a:extLst>
              <a:ext uri="{FF2B5EF4-FFF2-40B4-BE49-F238E27FC236}">
                <a16:creationId xmlns:a16="http://schemas.microsoft.com/office/drawing/2014/main" id="{8AA9C33F-AC35-626E-CCF2-3A66DD13D28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80554" y="3878913"/>
            <a:ext cx="8780145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sz="2100" b="1" dirty="0"/>
              <a:t>🟩 Reframing the Problem: </a:t>
            </a:r>
            <a:endParaRPr lang="en-US" sz="2100" b="1" dirty="0"/>
          </a:p>
          <a:p>
            <a:pPr algn="ctr"/>
            <a:r>
              <a:rPr sz="2100" b="1" dirty="0"/>
              <a:t>From Prompting</a:t>
            </a:r>
            <a:r>
              <a:rPr lang="zh-CN" altLang="en-US" sz="2100" b="1" dirty="0"/>
              <a:t> </a:t>
            </a:r>
            <a:r>
              <a:rPr lang="en-US" altLang="zh-CN" sz="2100" b="1" dirty="0"/>
              <a:t>LLM</a:t>
            </a:r>
            <a:r>
              <a:rPr sz="2100" b="1" dirty="0"/>
              <a:t> to </a:t>
            </a:r>
            <a:r>
              <a:rPr sz="2100" b="1" dirty="0">
                <a:highlight>
                  <a:srgbClr val="FFFF00"/>
                </a:highlight>
              </a:rPr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4254913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5C670-59EE-CE34-E77D-D145142BF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D533B-13E1-02AE-83F4-17264C02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54" y="0"/>
            <a:ext cx="8523812" cy="490969"/>
          </a:xfrm>
        </p:spPr>
        <p:txBody>
          <a:bodyPr>
            <a:noAutofit/>
          </a:bodyPr>
          <a:lstStyle/>
          <a:p>
            <a:r>
              <a:rPr lang="en-AU" sz="2400" dirty="0">
                <a:latin typeface="Franklin Gothic Medium" panose="020B0603020102020204" pitchFamily="34" charset="0"/>
              </a:rPr>
              <a:t>Model Design: Supervise</a:t>
            </a:r>
            <a:r>
              <a:rPr lang="zh-CN" altLang="en-US" sz="2400" dirty="0">
                <a:latin typeface="Franklin Gothic Medium" panose="020B0603020102020204" pitchFamily="34" charset="0"/>
              </a:rPr>
              <a:t> </a:t>
            </a:r>
            <a:r>
              <a:rPr lang="en-US" altLang="zh-CN" sz="2400" dirty="0">
                <a:latin typeface="Franklin Gothic Medium" panose="020B0603020102020204" pitchFamily="34" charset="0"/>
              </a:rPr>
              <a:t>Learning -- A Classification Example</a:t>
            </a:r>
            <a:endParaRPr lang="en-US" sz="2400" dirty="0">
              <a:latin typeface="Franklin Gothic Medium" panose="020B0603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FE8992-7932-548E-AE00-BDED146364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350" y="803229"/>
            <a:ext cx="6337300" cy="2247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360BDB-A561-49F8-8DD5-62D108D7FB08}"/>
              </a:ext>
            </a:extLst>
          </p:cNvPr>
          <p:cNvSpPr txBox="1"/>
          <p:nvPr/>
        </p:nvSpPr>
        <p:spPr>
          <a:xfrm>
            <a:off x="3151622" y="834764"/>
            <a:ext cx="16067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ML Model</a:t>
            </a:r>
            <a:endParaRPr lang="en-US" dirty="0"/>
          </a:p>
        </p:txBody>
      </p:sp>
      <p:sp>
        <p:nvSpPr>
          <p:cNvPr id="7" name="圆角矩形 4">
            <a:extLst>
              <a:ext uri="{FF2B5EF4-FFF2-40B4-BE49-F238E27FC236}">
                <a16:creationId xmlns:a16="http://schemas.microsoft.com/office/drawing/2014/main" id="{23CC7405-81E7-CF0D-7D4D-1E78BF115437}"/>
              </a:ext>
            </a:extLst>
          </p:cNvPr>
          <p:cNvSpPr/>
          <p:nvPr/>
        </p:nvSpPr>
        <p:spPr>
          <a:xfrm>
            <a:off x="2034116" y="3756654"/>
            <a:ext cx="1117506" cy="565681"/>
          </a:xfrm>
          <a:prstGeom prst="roundRect">
            <a:avLst>
              <a:gd name="adj" fmla="val 13285"/>
            </a:avLst>
          </a:prstGeom>
          <a:solidFill>
            <a:schemeClr val="accent2"/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Input:</a:t>
            </a:r>
          </a:p>
          <a:p>
            <a:pPr algn="ctr"/>
            <a:r>
              <a:rPr lang="en-US" altLang="zh-CN" sz="1400" dirty="0"/>
              <a:t>Speech</a:t>
            </a:r>
            <a:endParaRPr lang="zh-CN" altLang="en-US" sz="1400" dirty="0"/>
          </a:p>
        </p:txBody>
      </p:sp>
      <p:sp>
        <p:nvSpPr>
          <p:cNvPr id="8" name="圆角矩形 4">
            <a:extLst>
              <a:ext uri="{FF2B5EF4-FFF2-40B4-BE49-F238E27FC236}">
                <a16:creationId xmlns:a16="http://schemas.microsoft.com/office/drawing/2014/main" id="{A1625EEB-3220-B652-77B2-CE9D4EA6B9C5}"/>
              </a:ext>
            </a:extLst>
          </p:cNvPr>
          <p:cNvSpPr/>
          <p:nvPr/>
        </p:nvSpPr>
        <p:spPr>
          <a:xfrm>
            <a:off x="5135364" y="3756654"/>
            <a:ext cx="1974520" cy="565681"/>
          </a:xfrm>
          <a:prstGeom prst="roundRect">
            <a:avLst>
              <a:gd name="adj" fmla="val 13285"/>
            </a:avLst>
          </a:prstGeom>
          <a:solidFill>
            <a:schemeClr val="accent2"/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Output:</a:t>
            </a:r>
          </a:p>
          <a:p>
            <a:pPr algn="ctr"/>
            <a:r>
              <a:rPr lang="en-US" altLang="zh-CN" sz="1400" dirty="0"/>
              <a:t>Gazing or Not Gazing</a:t>
            </a:r>
            <a:endParaRPr lang="zh-CN" altLang="en-US" sz="1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B357940-F3DC-6D01-8991-62872520E2F6}"/>
              </a:ext>
            </a:extLst>
          </p:cNvPr>
          <p:cNvGrpSpPr/>
          <p:nvPr/>
        </p:nvGrpSpPr>
        <p:grpSpPr>
          <a:xfrm>
            <a:off x="3151622" y="3693585"/>
            <a:ext cx="1983742" cy="360900"/>
            <a:chOff x="2406931" y="3094068"/>
            <a:chExt cx="3102677" cy="564464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A1D40BA-773A-BCDC-9D0C-4A854C39B7E8}"/>
                </a:ext>
              </a:extLst>
            </p:cNvPr>
            <p:cNvCxnSpPr>
              <a:cxnSpLocks/>
              <a:stCxn id="7" idx="3"/>
              <a:endCxn id="8" idx="1"/>
            </p:cNvCxnSpPr>
            <p:nvPr/>
          </p:nvCxnSpPr>
          <p:spPr>
            <a:xfrm>
              <a:off x="2406931" y="3658532"/>
              <a:ext cx="3102677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AB4EB58-50FE-4C98-1D3D-88B9C47453D0}"/>
                </a:ext>
              </a:extLst>
            </p:cNvPr>
            <p:cNvSpPr txBox="1"/>
            <p:nvPr/>
          </p:nvSpPr>
          <p:spPr>
            <a:xfrm>
              <a:off x="2599812" y="3094068"/>
              <a:ext cx="271691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 Bold" panose="020B0604020202090204" charset="0"/>
                  <a:ea typeface="微软雅黑" panose="020B0503020204020204" pitchFamily="34" charset="-122"/>
                  <a:cs typeface="Arial Bold" panose="020B0604020202090204" charset="0"/>
                  <a:sym typeface="+mn-lt"/>
                </a:rPr>
                <a:t>Local ML Model</a:t>
              </a:r>
              <a:endParaRPr lang="en-US" sz="1400" dirty="0"/>
            </a:p>
          </p:txBody>
        </p:sp>
      </p:grpSp>
      <p:sp>
        <p:nvSpPr>
          <p:cNvPr id="19" name="圆角矩形 4">
            <a:extLst>
              <a:ext uri="{FF2B5EF4-FFF2-40B4-BE49-F238E27FC236}">
                <a16:creationId xmlns:a16="http://schemas.microsoft.com/office/drawing/2014/main" id="{83C307AC-355A-34DA-D398-BDA7A9D76D2C}"/>
              </a:ext>
            </a:extLst>
          </p:cNvPr>
          <p:cNvSpPr/>
          <p:nvPr/>
        </p:nvSpPr>
        <p:spPr>
          <a:xfrm>
            <a:off x="1585625" y="1369305"/>
            <a:ext cx="1117506" cy="1460844"/>
          </a:xfrm>
          <a:prstGeom prst="roundRect">
            <a:avLst>
              <a:gd name="adj" fmla="val 13285"/>
            </a:avLst>
          </a:prstGeom>
          <a:solidFill>
            <a:schemeClr val="accent2"/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Input:</a:t>
            </a:r>
          </a:p>
          <a:p>
            <a:pPr algn="ctr"/>
            <a:r>
              <a:rPr lang="en-US" altLang="zh-CN" sz="2000" dirty="0"/>
              <a:t>Speech</a:t>
            </a:r>
            <a:endParaRPr lang="zh-CN" altLang="en-US" sz="1600" dirty="0"/>
          </a:p>
        </p:txBody>
      </p:sp>
      <p:sp>
        <p:nvSpPr>
          <p:cNvPr id="20" name="圆角矩形 4">
            <a:extLst>
              <a:ext uri="{FF2B5EF4-FFF2-40B4-BE49-F238E27FC236}">
                <a16:creationId xmlns:a16="http://schemas.microsoft.com/office/drawing/2014/main" id="{F5611D30-B97A-416D-3CA4-7C54BDCB938A}"/>
              </a:ext>
            </a:extLst>
          </p:cNvPr>
          <p:cNvSpPr/>
          <p:nvPr/>
        </p:nvSpPr>
        <p:spPr>
          <a:xfrm>
            <a:off x="5847090" y="1369304"/>
            <a:ext cx="1468110" cy="1568773"/>
          </a:xfrm>
          <a:prstGeom prst="roundRect">
            <a:avLst>
              <a:gd name="adj" fmla="val 8154"/>
            </a:avLst>
          </a:prstGeom>
          <a:solidFill>
            <a:schemeClr val="accent2"/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Gazing </a:t>
            </a:r>
          </a:p>
          <a:p>
            <a:pPr algn="ctr"/>
            <a:endParaRPr lang="en-US" altLang="zh-CN" sz="2000" dirty="0"/>
          </a:p>
          <a:p>
            <a:pPr algn="ctr"/>
            <a:endParaRPr lang="en-US" altLang="zh-CN" sz="2000" dirty="0"/>
          </a:p>
          <a:p>
            <a:pPr algn="ctr"/>
            <a:endParaRPr lang="en-US" altLang="zh-CN" sz="2000" dirty="0"/>
          </a:p>
          <a:p>
            <a:pPr algn="ctr"/>
            <a:r>
              <a:rPr lang="en-US" altLang="zh-CN" sz="2000" dirty="0"/>
              <a:t>Not Gazing</a:t>
            </a:r>
            <a:endParaRPr lang="zh-CN" altLang="en-US" sz="2000" dirty="0"/>
          </a:p>
        </p:txBody>
      </p:sp>
      <p:sp>
        <p:nvSpPr>
          <p:cNvPr id="21" name="文本框 4">
            <a:extLst>
              <a:ext uri="{FF2B5EF4-FFF2-40B4-BE49-F238E27FC236}">
                <a16:creationId xmlns:a16="http://schemas.microsoft.com/office/drawing/2014/main" id="{008FED91-3401-3D69-3C82-C0EA9EC9BCA6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585625" y="3682619"/>
            <a:ext cx="5524259" cy="4154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sz="2100" b="1" dirty="0"/>
              <a:t>Problem: </a:t>
            </a:r>
            <a:r>
              <a:rPr lang="en-US" sz="2100" b="1" dirty="0"/>
              <a:t>How</a:t>
            </a:r>
            <a:r>
              <a:rPr lang="zh-CN" altLang="en-US" sz="2100" b="1" dirty="0"/>
              <a:t> </a:t>
            </a:r>
            <a:r>
              <a:rPr lang="en-US" altLang="zh-CN" sz="2100" b="1" dirty="0"/>
              <a:t>to learn the ML model? </a:t>
            </a:r>
            <a:endParaRPr sz="2100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37064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4.81481E-6 L -0.04775 -0.3669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96" y="-1836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4.81481E-6 L 0.04357 -0.3799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0" y="-1901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2 3.58025E-6 L -0.01702 -0.5419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0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8" grpId="1" animBg="1"/>
      <p:bldP spid="19" grpId="0" animBg="1"/>
      <p:bldP spid="20" grpId="0" animBg="1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F6E14C-CBA1-A0D8-346B-A9BFCF5F0E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E5105-6F23-3447-B670-2A8F377AD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54" y="0"/>
            <a:ext cx="8523812" cy="490969"/>
          </a:xfrm>
        </p:spPr>
        <p:txBody>
          <a:bodyPr>
            <a:noAutofit/>
          </a:bodyPr>
          <a:lstStyle/>
          <a:p>
            <a:r>
              <a:rPr lang="en-AU" sz="2400" dirty="0">
                <a:latin typeface="Franklin Gothic Medium" panose="020B0603020102020204" pitchFamily="34" charset="0"/>
              </a:rPr>
              <a:t>Supervise</a:t>
            </a:r>
            <a:r>
              <a:rPr lang="zh-CN" altLang="en-US" sz="2400" dirty="0">
                <a:latin typeface="Franklin Gothic Medium" panose="020B0603020102020204" pitchFamily="34" charset="0"/>
              </a:rPr>
              <a:t> </a:t>
            </a:r>
            <a:r>
              <a:rPr lang="en-US" altLang="zh-CN" sz="2400" dirty="0">
                <a:latin typeface="Franklin Gothic Medium" panose="020B0603020102020204" pitchFamily="34" charset="0"/>
              </a:rPr>
              <a:t>Learning: How to Learn a ML Model</a:t>
            </a:r>
            <a:endParaRPr lang="en-US" sz="2400" dirty="0">
              <a:latin typeface="Franklin Gothic Medium" panose="020B0603020102020204" pitchFamily="34" charset="0"/>
            </a:endParaRP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79E910C5-D6E6-F0EF-1BAD-56ABD22513DF}"/>
              </a:ext>
            </a:extLst>
          </p:cNvPr>
          <p:cNvSpPr txBox="1">
            <a:spLocks/>
          </p:cNvSpPr>
          <p:nvPr/>
        </p:nvSpPr>
        <p:spPr>
          <a:xfrm>
            <a:off x="668654" y="457257"/>
            <a:ext cx="6989445" cy="794929"/>
          </a:xfrm>
          <a:prstGeom prst="rect">
            <a:avLst/>
          </a:prstGeom>
        </p:spPr>
        <p:txBody>
          <a:bodyPr vert="horz" wrap="square" lIns="0" tIns="10001" rIns="0" bIns="0" rtlCol="0" anchor="ctr">
            <a:spAutoFit/>
          </a:bodyPr>
          <a:lstStyle>
            <a:lvl1pPr algn="l" defTabSz="914400" rtl="0" eaLnBrk="1" latinLnBrk="0" hangingPunct="1">
              <a:lnSpc>
                <a:spcPts val="4900"/>
              </a:lnSpc>
              <a:spcBef>
                <a:spcPct val="0"/>
              </a:spcBef>
              <a:buNone/>
              <a:defRPr sz="2700" b="1" i="0" kern="1200" spc="-40" baseline="0">
                <a:solidFill>
                  <a:schemeClr val="bg1"/>
                </a:solidFill>
                <a:latin typeface="Franklin Gothic Demi Cond" panose="020B0603020102020204" pitchFamily="34" charset="0"/>
                <a:ea typeface="+mj-ea"/>
                <a:cs typeface="+mj-cs"/>
              </a:defRPr>
            </a:lvl1pPr>
          </a:lstStyle>
          <a:p>
            <a:pPr marL="28575" fontAlgn="auto">
              <a:lnSpc>
                <a:spcPct val="100000"/>
              </a:lnSpc>
              <a:spcBef>
                <a:spcPts val="79"/>
              </a:spcBef>
              <a:spcAft>
                <a:spcPts val="0"/>
              </a:spcAft>
            </a:pPr>
            <a:r>
              <a:rPr lang="en-AU" spc="-251" dirty="0"/>
              <a:t>Training and Testing</a:t>
            </a:r>
            <a:br>
              <a:rPr lang="en-AU" spc="-251" dirty="0"/>
            </a:br>
            <a:r>
              <a:rPr lang="en-AU" sz="1800" spc="-30" dirty="0">
                <a:solidFill>
                  <a:srgbClr val="888888"/>
                </a:solidFill>
              </a:rPr>
              <a:t>learn models by training; and use learned models for testing</a:t>
            </a:r>
            <a:endParaRPr lang="en-AU" sz="1800" spc="-109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745A10-0837-F0A5-E840-C7B7C4DE1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3675" y="1436543"/>
            <a:ext cx="4791075" cy="1390650"/>
          </a:xfrm>
          <a:prstGeom prst="rect">
            <a:avLst/>
          </a:prstGeom>
        </p:spPr>
      </p:pic>
      <p:sp>
        <p:nvSpPr>
          <p:cNvPr id="9" name="object 2">
            <a:extLst>
              <a:ext uri="{FF2B5EF4-FFF2-40B4-BE49-F238E27FC236}">
                <a16:creationId xmlns:a16="http://schemas.microsoft.com/office/drawing/2014/main" id="{7A266E74-06A3-83C4-7FD2-5E3F97D5330F}"/>
              </a:ext>
            </a:extLst>
          </p:cNvPr>
          <p:cNvSpPr txBox="1">
            <a:spLocks/>
          </p:cNvSpPr>
          <p:nvPr/>
        </p:nvSpPr>
        <p:spPr>
          <a:xfrm>
            <a:off x="828762" y="1771650"/>
            <a:ext cx="1580977" cy="517930"/>
          </a:xfrm>
          <a:prstGeom prst="rect">
            <a:avLst/>
          </a:prstGeom>
        </p:spPr>
        <p:txBody>
          <a:bodyPr vert="horz" wrap="square" lIns="0" tIns="10001" rIns="0" bIns="0" rtlCol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28575">
              <a:spcBef>
                <a:spcPts val="79"/>
              </a:spcBef>
            </a:pPr>
            <a:r>
              <a:rPr lang="en-AU" sz="3300" dirty="0">
                <a:latin typeface="Franklin Gothic Medium" panose="020B0603020102020204" pitchFamily="34" charset="0"/>
              </a:rPr>
              <a:t>Training:</a:t>
            </a:r>
            <a:endParaRPr lang="en-AU" sz="1800" dirty="0">
              <a:latin typeface="Franklin Gothic Medium" panose="020B06030201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6DC615F-2F51-8B84-90D1-1735BE82F42D}"/>
              </a:ext>
            </a:extLst>
          </p:cNvPr>
          <p:cNvGrpSpPr/>
          <p:nvPr/>
        </p:nvGrpSpPr>
        <p:grpSpPr>
          <a:xfrm>
            <a:off x="828761" y="3011550"/>
            <a:ext cx="5848264" cy="1371086"/>
            <a:chOff x="828761" y="3011550"/>
            <a:chExt cx="5848264" cy="1371086"/>
          </a:xfrm>
        </p:grpSpPr>
        <p:sp>
          <p:nvSpPr>
            <p:cNvPr id="10" name="object 2">
              <a:extLst>
                <a:ext uri="{FF2B5EF4-FFF2-40B4-BE49-F238E27FC236}">
                  <a16:creationId xmlns:a16="http://schemas.microsoft.com/office/drawing/2014/main" id="{A06A1D9C-B26D-D1DD-290F-7BEAF26CD5D6}"/>
                </a:ext>
              </a:extLst>
            </p:cNvPr>
            <p:cNvSpPr txBox="1">
              <a:spLocks/>
            </p:cNvSpPr>
            <p:nvPr/>
          </p:nvSpPr>
          <p:spPr>
            <a:xfrm>
              <a:off x="828761" y="3543300"/>
              <a:ext cx="1580977" cy="517930"/>
            </a:xfrm>
            <a:prstGeom prst="rect">
              <a:avLst/>
            </a:prstGeom>
          </p:spPr>
          <p:txBody>
            <a:bodyPr vert="horz" wrap="square" lIns="0" tIns="10001" rIns="0" bIns="0" rtlCol="0">
              <a:spAutoFit/>
            </a:bodyPr>
            <a:lstStyle>
              <a:lvl1pPr>
                <a:defRPr sz="4400" b="0" i="0">
                  <a:solidFill>
                    <a:schemeClr val="tx1"/>
                  </a:solidFill>
                  <a:latin typeface="Arial"/>
                  <a:ea typeface="+mj-ea"/>
                  <a:cs typeface="Arial"/>
                </a:defRPr>
              </a:lvl1pPr>
            </a:lstStyle>
            <a:p>
              <a:pPr marL="28575">
                <a:spcBef>
                  <a:spcPts val="79"/>
                </a:spcBef>
              </a:pPr>
              <a:r>
                <a:rPr lang="en-AU" sz="3300" dirty="0">
                  <a:latin typeface="Franklin Gothic Medium" panose="020B0603020102020204" pitchFamily="34" charset="0"/>
                </a:rPr>
                <a:t>Testing:</a:t>
              </a:r>
              <a:endParaRPr lang="en-AU" sz="1800" dirty="0">
                <a:latin typeface="Franklin Gothic Medium" panose="020B0603020102020204" pitchFamily="34" charset="0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95EF58D-4762-21D3-3E7B-43A342735AB5}"/>
                </a:ext>
              </a:extLst>
            </p:cNvPr>
            <p:cNvGrpSpPr/>
            <p:nvPr/>
          </p:nvGrpSpPr>
          <p:grpSpPr>
            <a:xfrm>
              <a:off x="2733675" y="3011550"/>
              <a:ext cx="3943350" cy="1371086"/>
              <a:chOff x="3644900" y="4015400"/>
              <a:chExt cx="5257800" cy="1828114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6697C046-89CE-CB90-8BBF-D3C2BF0E5A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44900" y="4015400"/>
                <a:ext cx="1587500" cy="179070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101E07C-F60B-E508-3F0D-E2463CA254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59600" y="4814814"/>
                <a:ext cx="1943100" cy="1028700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287A9E0A-2142-3F05-434D-99091BE86C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72100" y="4910750"/>
                <a:ext cx="1447800" cy="571500"/>
              </a:xfrm>
              <a:prstGeom prst="rect">
                <a:avLst/>
              </a:prstGeom>
            </p:spPr>
          </p:pic>
        </p:grpSp>
      </p:grpSp>
      <p:sp>
        <p:nvSpPr>
          <p:cNvPr id="4" name="object 2">
            <a:extLst>
              <a:ext uri="{FF2B5EF4-FFF2-40B4-BE49-F238E27FC236}">
                <a16:creationId xmlns:a16="http://schemas.microsoft.com/office/drawing/2014/main" id="{00AD522B-2706-3D77-C9FB-8FE096C41F98}"/>
              </a:ext>
            </a:extLst>
          </p:cNvPr>
          <p:cNvSpPr txBox="1">
            <a:spLocks/>
          </p:cNvSpPr>
          <p:nvPr/>
        </p:nvSpPr>
        <p:spPr>
          <a:xfrm>
            <a:off x="3727695" y="1643490"/>
            <a:ext cx="3530861" cy="25632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0001" rIns="0" bIns="0" rtlCol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28575">
              <a:spcBef>
                <a:spcPts val="79"/>
              </a:spcBef>
            </a:pPr>
            <a:r>
              <a:rPr lang="en-AU" sz="1600" dirty="0">
                <a:latin typeface="Franklin Gothic Medium" panose="020B0603020102020204" pitchFamily="34" charset="0"/>
              </a:rPr>
              <a:t>Training data: known input and output</a:t>
            </a: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15A2F519-9696-34EA-CC77-355C53D19543}"/>
              </a:ext>
            </a:extLst>
          </p:cNvPr>
          <p:cNvSpPr txBox="1">
            <a:spLocks/>
          </p:cNvSpPr>
          <p:nvPr/>
        </p:nvSpPr>
        <p:spPr>
          <a:xfrm>
            <a:off x="3727695" y="3134453"/>
            <a:ext cx="4242960" cy="25632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0001" rIns="0" bIns="0" rtlCol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28575">
              <a:spcBef>
                <a:spcPts val="79"/>
              </a:spcBef>
            </a:pPr>
            <a:r>
              <a:rPr lang="en-AU" sz="1600" dirty="0">
                <a:latin typeface="Franklin Gothic Medium" panose="020B0603020102020204" pitchFamily="34" charset="0"/>
              </a:rPr>
              <a:t>Testing data: known input but </a:t>
            </a:r>
            <a:r>
              <a:rPr lang="en-AU" sz="1600" dirty="0">
                <a:highlight>
                  <a:srgbClr val="FFFF00"/>
                </a:highlight>
                <a:latin typeface="Franklin Gothic Medium" panose="020B0603020102020204" pitchFamily="34" charset="0"/>
              </a:rPr>
              <a:t>unknown output</a:t>
            </a:r>
          </a:p>
        </p:txBody>
      </p:sp>
    </p:spTree>
    <p:extLst>
      <p:ext uri="{BB962C8B-B14F-4D97-AF65-F5344CB8AC3E}">
        <p14:creationId xmlns:p14="http://schemas.microsoft.com/office/powerpoint/2010/main" val="185585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29AE8-20E9-B3DA-CF09-64CF6CD7D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9D8D2-EB01-C6BA-EAFD-3F42DC5E6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810" y="1530630"/>
            <a:ext cx="8098483" cy="1952767"/>
          </a:xfrm>
        </p:spPr>
        <p:txBody>
          <a:bodyPr/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Franklin Gothic Medium" panose="020B0603020102020204" pitchFamily="34" charset="0"/>
              </a:rPr>
              <a:t>Learn a ML Model:</a:t>
            </a:r>
            <a:br>
              <a:rPr lang="en-US" altLang="zh-CN" sz="3200" dirty="0">
                <a:solidFill>
                  <a:schemeClr val="bg1"/>
                </a:solidFill>
                <a:latin typeface="Franklin Gothic Medium" panose="020B0603020102020204" pitchFamily="34" charset="0"/>
              </a:rPr>
            </a:br>
            <a:r>
              <a:rPr lang="en-US" altLang="zh-CN" sz="3200" dirty="0">
                <a:solidFill>
                  <a:schemeClr val="bg1"/>
                </a:solidFill>
                <a:latin typeface="Franklin Gothic Medium" panose="020B0603020102020204" pitchFamily="34" charset="0"/>
              </a:rPr>
              <a:t>Practicing with Python in </a:t>
            </a:r>
            <a:r>
              <a:rPr lang="en-US" altLang="zh-CN" sz="3200" dirty="0" err="1">
                <a:solidFill>
                  <a:schemeClr val="bg1"/>
                </a:solidFill>
                <a:latin typeface="Franklin Gothic Medium" panose="020B0603020102020204" pitchFamily="34" charset="0"/>
              </a:rPr>
              <a:t>Jupyter</a:t>
            </a:r>
            <a:r>
              <a:rPr lang="en-US" altLang="zh-CN" sz="3200" dirty="0">
                <a:solidFill>
                  <a:schemeClr val="bg1"/>
                </a:solidFill>
                <a:latin typeface="Franklin Gothic Medium" panose="020B0603020102020204" pitchFamily="34" charset="0"/>
              </a:rPr>
              <a:t> Notebook</a:t>
            </a:r>
            <a:endParaRPr lang="en-US" sz="3200" b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06F51B-7FEB-3B93-7366-91769D452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C9CC-EAF1-6147-9D8E-382CC0E67FF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164024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BFEC6-EC1B-0607-C8ED-156A0E2C4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77024-A26C-365E-936A-377BFDDC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54" y="0"/>
            <a:ext cx="8523812" cy="490969"/>
          </a:xfrm>
        </p:spPr>
        <p:txBody>
          <a:bodyPr>
            <a:noAutofit/>
          </a:bodyPr>
          <a:lstStyle/>
          <a:p>
            <a:r>
              <a:rPr lang="en-AU" sz="2400" dirty="0">
                <a:latin typeface="Franklin Gothic Medium" panose="020B0603020102020204" pitchFamily="34" charset="0"/>
              </a:rPr>
              <a:t>Supervise</a:t>
            </a:r>
            <a:r>
              <a:rPr lang="zh-CN" altLang="en-US" sz="2400" dirty="0">
                <a:latin typeface="Franklin Gothic Medium" panose="020B0603020102020204" pitchFamily="34" charset="0"/>
              </a:rPr>
              <a:t> </a:t>
            </a:r>
            <a:r>
              <a:rPr lang="en-US" altLang="zh-CN" sz="2400" dirty="0">
                <a:latin typeface="Franklin Gothic Medium" panose="020B0603020102020204" pitchFamily="34" charset="0"/>
              </a:rPr>
              <a:t>Learning: How to Learn a ML Model</a:t>
            </a:r>
            <a:endParaRPr lang="en-US" sz="2400" dirty="0">
              <a:latin typeface="Franklin Gothic Medium" panose="020B0603020102020204" pitchFamily="34" charset="0"/>
            </a:endParaRP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CA740DAC-9334-834E-8824-3FB3D9E40C7B}"/>
              </a:ext>
            </a:extLst>
          </p:cNvPr>
          <p:cNvSpPr txBox="1">
            <a:spLocks/>
          </p:cNvSpPr>
          <p:nvPr/>
        </p:nvSpPr>
        <p:spPr>
          <a:xfrm>
            <a:off x="668654" y="457257"/>
            <a:ext cx="6989445" cy="794929"/>
          </a:xfrm>
          <a:prstGeom prst="rect">
            <a:avLst/>
          </a:prstGeom>
        </p:spPr>
        <p:txBody>
          <a:bodyPr vert="horz" wrap="square" lIns="0" tIns="10001" rIns="0" bIns="0" rtlCol="0" anchor="ctr">
            <a:spAutoFit/>
          </a:bodyPr>
          <a:lstStyle>
            <a:lvl1pPr algn="l" defTabSz="914400" rtl="0" eaLnBrk="1" latinLnBrk="0" hangingPunct="1">
              <a:lnSpc>
                <a:spcPts val="4900"/>
              </a:lnSpc>
              <a:spcBef>
                <a:spcPct val="0"/>
              </a:spcBef>
              <a:buNone/>
              <a:defRPr sz="2700" b="1" i="0" kern="1200" spc="-40" baseline="0">
                <a:solidFill>
                  <a:schemeClr val="bg1"/>
                </a:solidFill>
                <a:latin typeface="Franklin Gothic Demi Cond" panose="020B0603020102020204" pitchFamily="34" charset="0"/>
                <a:ea typeface="+mj-ea"/>
                <a:cs typeface="+mj-cs"/>
              </a:defRPr>
            </a:lvl1pPr>
          </a:lstStyle>
          <a:p>
            <a:pPr marL="28575" fontAlgn="auto">
              <a:lnSpc>
                <a:spcPct val="100000"/>
              </a:lnSpc>
              <a:spcBef>
                <a:spcPts val="79"/>
              </a:spcBef>
              <a:spcAft>
                <a:spcPts val="0"/>
              </a:spcAft>
            </a:pPr>
            <a:r>
              <a:rPr lang="en-AU" spc="-251" dirty="0"/>
              <a:t>Training and Testing</a:t>
            </a:r>
            <a:br>
              <a:rPr lang="en-AU" spc="-251" dirty="0"/>
            </a:br>
            <a:r>
              <a:rPr lang="en-AU" sz="1800" spc="-30" dirty="0">
                <a:solidFill>
                  <a:srgbClr val="888888"/>
                </a:solidFill>
              </a:rPr>
              <a:t>learn models by training; and use learned models for testing</a:t>
            </a:r>
            <a:endParaRPr lang="en-AU" sz="1800" spc="-109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1BD293-1DA0-84FD-1381-4C71C0359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3675" y="1436543"/>
            <a:ext cx="4791075" cy="1390650"/>
          </a:xfrm>
          <a:prstGeom prst="rect">
            <a:avLst/>
          </a:prstGeom>
        </p:spPr>
      </p:pic>
      <p:sp>
        <p:nvSpPr>
          <p:cNvPr id="9" name="object 2">
            <a:extLst>
              <a:ext uri="{FF2B5EF4-FFF2-40B4-BE49-F238E27FC236}">
                <a16:creationId xmlns:a16="http://schemas.microsoft.com/office/drawing/2014/main" id="{BFAE1CAA-A070-057A-F2F5-833B6112C4DC}"/>
              </a:ext>
            </a:extLst>
          </p:cNvPr>
          <p:cNvSpPr txBox="1">
            <a:spLocks/>
          </p:cNvSpPr>
          <p:nvPr/>
        </p:nvSpPr>
        <p:spPr>
          <a:xfrm>
            <a:off x="828762" y="1771650"/>
            <a:ext cx="1580977" cy="517930"/>
          </a:xfrm>
          <a:prstGeom prst="rect">
            <a:avLst/>
          </a:prstGeom>
        </p:spPr>
        <p:txBody>
          <a:bodyPr vert="horz" wrap="square" lIns="0" tIns="10001" rIns="0" bIns="0" rtlCol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28575">
              <a:spcBef>
                <a:spcPts val="79"/>
              </a:spcBef>
            </a:pPr>
            <a:r>
              <a:rPr lang="en-AU" sz="3300" dirty="0">
                <a:latin typeface="Franklin Gothic Medium" panose="020B0603020102020204" pitchFamily="34" charset="0"/>
              </a:rPr>
              <a:t>Training: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F832489-C6E2-85CC-EAB0-AC24BF8DF1BC}"/>
              </a:ext>
            </a:extLst>
          </p:cNvPr>
          <p:cNvGrpSpPr/>
          <p:nvPr/>
        </p:nvGrpSpPr>
        <p:grpSpPr>
          <a:xfrm>
            <a:off x="828761" y="3011550"/>
            <a:ext cx="5848264" cy="1371086"/>
            <a:chOff x="828761" y="3011550"/>
            <a:chExt cx="5848264" cy="1371086"/>
          </a:xfrm>
        </p:grpSpPr>
        <p:sp>
          <p:nvSpPr>
            <p:cNvPr id="10" name="object 2">
              <a:extLst>
                <a:ext uri="{FF2B5EF4-FFF2-40B4-BE49-F238E27FC236}">
                  <a16:creationId xmlns:a16="http://schemas.microsoft.com/office/drawing/2014/main" id="{0D8611DA-2D0E-AD79-C9E3-63BEFC0D97DA}"/>
                </a:ext>
              </a:extLst>
            </p:cNvPr>
            <p:cNvSpPr txBox="1">
              <a:spLocks/>
            </p:cNvSpPr>
            <p:nvPr/>
          </p:nvSpPr>
          <p:spPr>
            <a:xfrm>
              <a:off x="828761" y="3543300"/>
              <a:ext cx="1580977" cy="517930"/>
            </a:xfrm>
            <a:prstGeom prst="rect">
              <a:avLst/>
            </a:prstGeom>
          </p:spPr>
          <p:txBody>
            <a:bodyPr vert="horz" wrap="square" lIns="0" tIns="10001" rIns="0" bIns="0" rtlCol="0">
              <a:spAutoFit/>
            </a:bodyPr>
            <a:lstStyle>
              <a:lvl1pPr>
                <a:defRPr sz="4400" b="0" i="0">
                  <a:solidFill>
                    <a:schemeClr val="tx1"/>
                  </a:solidFill>
                  <a:latin typeface="Arial"/>
                  <a:ea typeface="+mj-ea"/>
                  <a:cs typeface="Arial"/>
                </a:defRPr>
              </a:lvl1pPr>
            </a:lstStyle>
            <a:p>
              <a:pPr marL="28575">
                <a:spcBef>
                  <a:spcPts val="79"/>
                </a:spcBef>
              </a:pPr>
              <a:r>
                <a:rPr lang="en-AU" sz="3300" dirty="0">
                  <a:latin typeface="Franklin Gothic Medium" panose="020B0603020102020204" pitchFamily="34" charset="0"/>
                </a:rPr>
                <a:t>Testing:</a:t>
              </a:r>
              <a:endParaRPr lang="en-AU" sz="1800" dirty="0">
                <a:latin typeface="Franklin Gothic Medium" panose="020B0603020102020204" pitchFamily="34" charset="0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E53769D-50EF-E8A4-141D-B1D0BB130D65}"/>
                </a:ext>
              </a:extLst>
            </p:cNvPr>
            <p:cNvGrpSpPr/>
            <p:nvPr/>
          </p:nvGrpSpPr>
          <p:grpSpPr>
            <a:xfrm>
              <a:off x="2733675" y="3011550"/>
              <a:ext cx="3943350" cy="1371086"/>
              <a:chOff x="3644900" y="4015400"/>
              <a:chExt cx="5257800" cy="1828114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BCA89D65-098A-FD90-B27E-C6369E3909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44900" y="4015400"/>
                <a:ext cx="1587500" cy="179070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5602AAD1-F63B-6502-4C82-6F4AFC88AC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59600" y="4814814"/>
                <a:ext cx="1943100" cy="1028700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237E129D-4851-167A-EAD8-F0022B63B2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72100" y="4910750"/>
                <a:ext cx="1447800" cy="5715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647235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68654" y="457257"/>
            <a:ext cx="6989445" cy="794929"/>
          </a:xfrm>
          <a:prstGeom prst="rect">
            <a:avLst/>
          </a:prstGeom>
        </p:spPr>
        <p:txBody>
          <a:bodyPr vert="horz" wrap="square" lIns="0" tIns="10001" rIns="0" bIns="0" rtlCol="0" anchor="ctr">
            <a:spAutoFit/>
          </a:bodyPr>
          <a:lstStyle/>
          <a:p>
            <a:pPr marL="28575">
              <a:lnSpc>
                <a:spcPct val="100000"/>
              </a:lnSpc>
              <a:spcBef>
                <a:spcPts val="79"/>
              </a:spcBef>
            </a:pPr>
            <a:r>
              <a:rPr lang="en-AU" spc="-251" dirty="0"/>
              <a:t>More details in Training</a:t>
            </a:r>
            <a:br>
              <a:rPr lang="en-AU" spc="-251" dirty="0"/>
            </a:br>
            <a:r>
              <a:rPr lang="en-AU" sz="1800" spc="-30" dirty="0">
                <a:solidFill>
                  <a:srgbClr val="888888"/>
                </a:solidFill>
              </a:rPr>
              <a:t>use data to adjust an </a:t>
            </a:r>
            <a:r>
              <a:rPr lang="en-AU" sz="1800" spc="-30" dirty="0">
                <a:solidFill>
                  <a:srgbClr val="888888"/>
                </a:solidFill>
                <a:highlight>
                  <a:srgbClr val="FFFF00"/>
                </a:highlight>
              </a:rPr>
              <a:t>initial model</a:t>
            </a:r>
            <a:r>
              <a:rPr lang="en-AU" sz="1800" spc="-30" dirty="0">
                <a:solidFill>
                  <a:srgbClr val="888888"/>
                </a:solidFill>
              </a:rPr>
              <a:t> approaching to a </a:t>
            </a:r>
            <a:r>
              <a:rPr lang="en-AU" sz="1800" spc="-30" dirty="0">
                <a:solidFill>
                  <a:srgbClr val="888888"/>
                </a:solidFill>
                <a:highlight>
                  <a:srgbClr val="FFFF00"/>
                </a:highlight>
              </a:rPr>
              <a:t>preferred model</a:t>
            </a:r>
            <a:endParaRPr sz="1800" spc="-109" dirty="0">
              <a:highlight>
                <a:srgbClr val="FFFF00"/>
              </a:highlight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7634174-726A-8043-339C-0CBBE09EB128}"/>
              </a:ext>
            </a:extLst>
          </p:cNvPr>
          <p:cNvGrpSpPr/>
          <p:nvPr/>
        </p:nvGrpSpPr>
        <p:grpSpPr>
          <a:xfrm>
            <a:off x="514350" y="1371600"/>
            <a:ext cx="7443708" cy="3573228"/>
            <a:chOff x="590655" y="1337311"/>
            <a:chExt cx="9924944" cy="476430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81C3089-B883-10A9-F2C1-C6E4FA3B4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1207034" y="4495800"/>
              <a:ext cx="1384300" cy="13335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AC794E8-C528-81A2-04F7-95A0EC9AA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53000" y="2133600"/>
              <a:ext cx="1413416" cy="183334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8F07B1D-EE66-E697-CE50-5E82B4045B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tretch>
              <a:fillRect/>
            </a:stretch>
          </p:blipFill>
          <p:spPr>
            <a:xfrm>
              <a:off x="5016767" y="4495800"/>
              <a:ext cx="1384300" cy="13335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D7D3FC8-57FE-1449-DDDB-6D6B3B9FD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71800" y="4826000"/>
              <a:ext cx="1549400" cy="6731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8331224-A2F1-8558-531E-12A9E14DCB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826499" y="4495800"/>
              <a:ext cx="1384300" cy="13335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43AC2C8-21F9-4C4E-89AD-25AD33C4E7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39083" y="4826000"/>
              <a:ext cx="1549400" cy="673100"/>
            </a:xfrm>
            <a:prstGeom prst="rect">
              <a:avLst/>
            </a:prstGeom>
          </p:spPr>
        </p:pic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0A10FA61-B78D-4AF6-A294-3547703377E9}"/>
                </a:ext>
              </a:extLst>
            </p:cNvPr>
            <p:cNvCxnSpPr/>
            <p:nvPr/>
          </p:nvCxnSpPr>
          <p:spPr>
            <a:xfrm flipH="1">
              <a:off x="3962400" y="3505200"/>
              <a:ext cx="1143000" cy="9906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7A126D6-B0D7-5E4C-2240-D5D4B6186A68}"/>
                </a:ext>
              </a:extLst>
            </p:cNvPr>
            <p:cNvCxnSpPr/>
            <p:nvPr/>
          </p:nvCxnSpPr>
          <p:spPr>
            <a:xfrm>
              <a:off x="6401067" y="3429000"/>
              <a:ext cx="1066533" cy="11430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572734A-A1AC-EE4A-1C26-C0CD428ED32F}"/>
                </a:ext>
              </a:extLst>
            </p:cNvPr>
            <p:cNvSpPr/>
            <p:nvPr/>
          </p:nvSpPr>
          <p:spPr>
            <a:xfrm>
              <a:off x="1136916" y="2139215"/>
              <a:ext cx="9378683" cy="3962400"/>
            </a:xfrm>
            <a:prstGeom prst="roundRect">
              <a:avLst>
                <a:gd name="adj" fmla="val 8165"/>
              </a:avLst>
            </a:prstGeom>
            <a:noFill/>
            <a:ln>
              <a:solidFill>
                <a:srgbClr val="4485E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2A8A2D5-594B-1BF7-86FC-E5D5541349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0655" y="1337311"/>
              <a:ext cx="1085746" cy="1333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284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C8594-1C15-5AD2-F339-ACB41ABB5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A42FF-B950-F7B4-EA3D-DF2C0CB20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54" y="0"/>
            <a:ext cx="8523812" cy="490969"/>
          </a:xfrm>
        </p:spPr>
        <p:txBody>
          <a:bodyPr>
            <a:noAutofit/>
          </a:bodyPr>
          <a:lstStyle/>
          <a:p>
            <a:r>
              <a:rPr lang="en-AU" sz="2400" dirty="0">
                <a:latin typeface="Franklin Gothic Medium" panose="020B0603020102020204" pitchFamily="34" charset="0"/>
              </a:rPr>
              <a:t>Supervise</a:t>
            </a:r>
            <a:r>
              <a:rPr lang="zh-CN" altLang="en-US" sz="2400" dirty="0">
                <a:latin typeface="Franklin Gothic Medium" panose="020B0603020102020204" pitchFamily="34" charset="0"/>
              </a:rPr>
              <a:t> </a:t>
            </a:r>
            <a:r>
              <a:rPr lang="en-US" altLang="zh-CN" sz="2400" dirty="0">
                <a:latin typeface="Franklin Gothic Medium" panose="020B0603020102020204" pitchFamily="34" charset="0"/>
              </a:rPr>
              <a:t>Learning: How to Learn a ML Model</a:t>
            </a:r>
            <a:endParaRPr lang="en-US" sz="2400" dirty="0">
              <a:latin typeface="Franklin Gothic Medium" panose="020B06030201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4B7CDB2-50E0-E668-14CC-4F9F67E5D96F}"/>
              </a:ext>
            </a:extLst>
          </p:cNvPr>
          <p:cNvGrpSpPr/>
          <p:nvPr/>
        </p:nvGrpSpPr>
        <p:grpSpPr>
          <a:xfrm>
            <a:off x="272184" y="1819753"/>
            <a:ext cx="2481140" cy="533589"/>
            <a:chOff x="828762" y="1623254"/>
            <a:chExt cx="2481140" cy="53358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966C455-FAFB-82E0-722A-A6945453E2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71577" y="1623254"/>
              <a:ext cx="1838325" cy="533589"/>
            </a:xfrm>
            <a:prstGeom prst="rect">
              <a:avLst/>
            </a:prstGeom>
          </p:spPr>
        </p:pic>
        <p:sp>
          <p:nvSpPr>
            <p:cNvPr id="9" name="object 2">
              <a:extLst>
                <a:ext uri="{FF2B5EF4-FFF2-40B4-BE49-F238E27FC236}">
                  <a16:creationId xmlns:a16="http://schemas.microsoft.com/office/drawing/2014/main" id="{F56DDBF8-FEF5-F453-4F7B-0FB9771451AB}"/>
                </a:ext>
              </a:extLst>
            </p:cNvPr>
            <p:cNvSpPr txBox="1">
              <a:spLocks/>
            </p:cNvSpPr>
            <p:nvPr/>
          </p:nvSpPr>
          <p:spPr>
            <a:xfrm>
              <a:off x="828762" y="1771650"/>
              <a:ext cx="780379" cy="194765"/>
            </a:xfrm>
            <a:prstGeom prst="rect">
              <a:avLst/>
            </a:prstGeom>
          </p:spPr>
          <p:txBody>
            <a:bodyPr vert="horz" wrap="square" lIns="0" tIns="10001" rIns="0" bIns="0" rtlCol="0">
              <a:spAutoFit/>
            </a:bodyPr>
            <a:lstStyle>
              <a:lvl1pPr>
                <a:defRPr sz="4400" b="0" i="0">
                  <a:solidFill>
                    <a:schemeClr val="tx1"/>
                  </a:solidFill>
                  <a:latin typeface="Arial"/>
                  <a:ea typeface="+mj-ea"/>
                  <a:cs typeface="Arial"/>
                </a:defRPr>
              </a:lvl1pPr>
            </a:lstStyle>
            <a:p>
              <a:pPr marL="28575">
                <a:spcBef>
                  <a:spcPts val="79"/>
                </a:spcBef>
              </a:pPr>
              <a:r>
                <a:rPr lang="en-AU" sz="1200" dirty="0">
                  <a:latin typeface="Franklin Gothic Medium" panose="020B0603020102020204" pitchFamily="34" charset="0"/>
                </a:rPr>
                <a:t>Training: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208649D-B429-4FDF-5435-894EDEDC39BD}"/>
              </a:ext>
            </a:extLst>
          </p:cNvPr>
          <p:cNvGrpSpPr/>
          <p:nvPr/>
        </p:nvGrpSpPr>
        <p:grpSpPr>
          <a:xfrm>
            <a:off x="280554" y="3789297"/>
            <a:ext cx="2052558" cy="489127"/>
            <a:chOff x="6513533" y="829793"/>
            <a:chExt cx="2052558" cy="489127"/>
          </a:xfrm>
        </p:grpSpPr>
        <p:sp>
          <p:nvSpPr>
            <p:cNvPr id="10" name="object 2">
              <a:extLst>
                <a:ext uri="{FF2B5EF4-FFF2-40B4-BE49-F238E27FC236}">
                  <a16:creationId xmlns:a16="http://schemas.microsoft.com/office/drawing/2014/main" id="{896D4B59-2D2E-E935-C403-F693C8CB9DF0}"/>
                </a:ext>
              </a:extLst>
            </p:cNvPr>
            <p:cNvSpPr txBox="1">
              <a:spLocks/>
            </p:cNvSpPr>
            <p:nvPr/>
          </p:nvSpPr>
          <p:spPr>
            <a:xfrm>
              <a:off x="6513533" y="1002422"/>
              <a:ext cx="609514" cy="194765"/>
            </a:xfrm>
            <a:prstGeom prst="rect">
              <a:avLst/>
            </a:prstGeom>
          </p:spPr>
          <p:txBody>
            <a:bodyPr vert="horz" wrap="square" lIns="0" tIns="10001" rIns="0" bIns="0" rtlCol="0">
              <a:spAutoFit/>
            </a:bodyPr>
            <a:lstStyle>
              <a:lvl1pPr>
                <a:defRPr sz="4400" b="0" i="0">
                  <a:solidFill>
                    <a:schemeClr val="tx1"/>
                  </a:solidFill>
                  <a:latin typeface="Arial"/>
                  <a:ea typeface="+mj-ea"/>
                  <a:cs typeface="Arial"/>
                </a:defRPr>
              </a:lvl1pPr>
            </a:lstStyle>
            <a:p>
              <a:pPr marL="28575">
                <a:spcBef>
                  <a:spcPts val="79"/>
                </a:spcBef>
              </a:pPr>
              <a:r>
                <a:rPr lang="en-AU" sz="1200" dirty="0">
                  <a:latin typeface="Franklin Gothic Medium" panose="020B0603020102020204" pitchFamily="34" charset="0"/>
                </a:rPr>
                <a:t>Testing: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C6AE22E-CA05-0E43-BA41-F36078904DBD}"/>
                </a:ext>
              </a:extLst>
            </p:cNvPr>
            <p:cNvGrpSpPr/>
            <p:nvPr/>
          </p:nvGrpSpPr>
          <p:grpSpPr>
            <a:xfrm>
              <a:off x="7159323" y="829793"/>
              <a:ext cx="1406768" cy="489127"/>
              <a:chOff x="3644900" y="4015400"/>
              <a:chExt cx="5257800" cy="1828114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4F529E8D-0BE7-DEE8-0CFD-5A42F0EA0B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644900" y="4015400"/>
                <a:ext cx="1587500" cy="179070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F8A7111F-DD81-1CC5-CA92-C28EFDC3EE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59600" y="4814814"/>
                <a:ext cx="1943100" cy="1028700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E9AE511-BDDA-7049-FA48-6606DF0382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72100" y="4910750"/>
                <a:ext cx="1447800" cy="571500"/>
              </a:xfrm>
              <a:prstGeom prst="rect">
                <a:avLst/>
              </a:prstGeom>
            </p:spPr>
          </p:pic>
        </p:grpSp>
      </p:grpSp>
      <p:sp>
        <p:nvSpPr>
          <p:cNvPr id="4" name="文本框 4">
            <a:extLst>
              <a:ext uri="{FF2B5EF4-FFF2-40B4-BE49-F238E27FC236}">
                <a16:creationId xmlns:a16="http://schemas.microsoft.com/office/drawing/2014/main" id="{E0D5B73B-AB20-82F8-EB93-49E77F98238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788915" y="662481"/>
            <a:ext cx="6082901" cy="231454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AU" altLang="zh-CN" sz="1400" b="1" dirty="0"/>
              <a:t>Stage</a:t>
            </a:r>
            <a:r>
              <a:rPr lang="zh-CN" altLang="en-US" sz="1400" b="1" dirty="0"/>
              <a:t> </a:t>
            </a:r>
            <a:r>
              <a:rPr lang="en-AU" altLang="zh-CN" sz="1400" b="1" dirty="0"/>
              <a:t>I: Training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Step 1: Preparing the Data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Step 2: Training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Step 2.1 Decide a </a:t>
            </a:r>
            <a:r>
              <a:rPr lang="en-AU" altLang="zh-CN" sz="1400" u="sng" dirty="0">
                <a:latin typeface="Arial" panose="020B0604020202020204" pitchFamily="34" charset="0"/>
                <a:cs typeface="Arial" panose="020B0604020202020204" pitchFamily="34" charset="0"/>
              </a:rPr>
              <a:t>type of model </a:t>
            </a:r>
            <a:r>
              <a:rPr lang="en-AU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(such as linear regression)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Step 2.2 Assign </a:t>
            </a:r>
            <a:r>
              <a:rPr lang="en-AU" altLang="zh-CN" sz="1400" u="sng" dirty="0">
                <a:latin typeface="Arial" panose="020B0604020202020204" pitchFamily="34" charset="0"/>
                <a:cs typeface="Arial" panose="020B0604020202020204" pitchFamily="34" charset="0"/>
              </a:rPr>
              <a:t>an initial parameters </a:t>
            </a:r>
            <a:r>
              <a:rPr lang="en-AU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to the model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Step 2.3 Using data to </a:t>
            </a:r>
            <a:r>
              <a:rPr lang="en-AU" altLang="zh-CN" sz="1400" u="sng" dirty="0">
                <a:latin typeface="Arial" panose="020B0604020202020204" pitchFamily="34" charset="0"/>
                <a:cs typeface="Arial" panose="020B0604020202020204" pitchFamily="34" charset="0"/>
              </a:rPr>
              <a:t>update the parameters </a:t>
            </a:r>
            <a:r>
              <a:rPr lang="en-AU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till optimal values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Step 3: saved the preferred model </a:t>
            </a:r>
            <a:endParaRPr lang="zh-CN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4">
            <a:extLst>
              <a:ext uri="{FF2B5EF4-FFF2-40B4-BE49-F238E27FC236}">
                <a16:creationId xmlns:a16="http://schemas.microsoft.com/office/drawing/2014/main" id="{975DF1DA-D8FE-A799-FA5B-4324908150F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704064" y="3522920"/>
            <a:ext cx="6252602" cy="102188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AU" altLang="zh-CN" sz="1400" b="1" dirty="0"/>
              <a:t>Stage</a:t>
            </a:r>
            <a:r>
              <a:rPr lang="zh-CN" altLang="en-US" sz="1400" b="1" dirty="0"/>
              <a:t> </a:t>
            </a:r>
            <a:r>
              <a:rPr lang="en-AU" altLang="zh-CN" sz="1400" b="1" dirty="0"/>
              <a:t>II: Testing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Step 1: load the saved model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Step 2: apply the model to calculate output of the new data with its input</a:t>
            </a:r>
            <a:endParaRPr lang="zh-CN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47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821EF-41BC-E3EB-4DE5-77B47D536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F9B9A-7979-320F-0A10-EEDF7F6F8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54" y="0"/>
            <a:ext cx="8523812" cy="490969"/>
          </a:xfrm>
        </p:spPr>
        <p:txBody>
          <a:bodyPr>
            <a:noAutofit/>
          </a:bodyPr>
          <a:lstStyle/>
          <a:p>
            <a:r>
              <a:rPr lang="en-AU" sz="2400" dirty="0">
                <a:latin typeface="Franklin Gothic Medium" panose="020B0603020102020204" pitchFamily="34" charset="0"/>
              </a:rPr>
              <a:t>Use Python to Implement Machine</a:t>
            </a:r>
            <a:r>
              <a:rPr lang="zh-CN" altLang="en-US" sz="2400" dirty="0">
                <a:latin typeface="Franklin Gothic Medium" panose="020B0603020102020204" pitchFamily="34" charset="0"/>
              </a:rPr>
              <a:t> </a:t>
            </a:r>
            <a:r>
              <a:rPr lang="en-US" altLang="zh-CN" sz="2400" dirty="0">
                <a:latin typeface="Franklin Gothic Medium" panose="020B0603020102020204" pitchFamily="34" charset="0"/>
              </a:rPr>
              <a:t>Learning: Benefits</a:t>
            </a:r>
            <a:endParaRPr lang="en-US" sz="2400" dirty="0">
              <a:latin typeface="Franklin Gothic Medium" panose="020B0603020102020204" pitchFamily="34" charset="0"/>
            </a:endParaRPr>
          </a:p>
        </p:txBody>
      </p:sp>
      <p:sp>
        <p:nvSpPr>
          <p:cNvPr id="4" name="文本框 4">
            <a:extLst>
              <a:ext uri="{FF2B5EF4-FFF2-40B4-BE49-F238E27FC236}">
                <a16:creationId xmlns:a16="http://schemas.microsoft.com/office/drawing/2014/main" id="{041BAA5F-DB27-C502-13FE-B11998093C5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701169" y="825744"/>
            <a:ext cx="6082901" cy="360720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400" b="1" dirty="0"/>
              <a:t>Simple, readable syntax</a:t>
            </a:r>
            <a:endParaRPr lang="en-AU" sz="1400" dirty="0"/>
          </a:p>
          <a:p>
            <a:pPr>
              <a:lnSpc>
                <a:spcPct val="150000"/>
              </a:lnSpc>
            </a:pPr>
            <a:r>
              <a:rPr lang="en-AU" sz="1400" dirty="0"/>
              <a:t>Great for beginners and fast prototyping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400" b="1" dirty="0"/>
              <a:t>Rich ecosystem of libraries</a:t>
            </a:r>
            <a:endParaRPr lang="en-AU" sz="1400" dirty="0"/>
          </a:p>
          <a:p>
            <a:pPr>
              <a:lnSpc>
                <a:spcPct val="150000"/>
              </a:lnSpc>
            </a:pPr>
            <a:r>
              <a:rPr lang="en-AU" sz="1400" dirty="0"/>
              <a:t>e.g., scikit-learn, TensorFlow, </a:t>
            </a:r>
            <a:r>
              <a:rPr lang="en-AU" sz="1400" dirty="0" err="1"/>
              <a:t>PyTorch</a:t>
            </a:r>
            <a:r>
              <a:rPr lang="en-AU" sz="1400" dirty="0"/>
              <a:t>, pandas, NumPy, matplotlib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400" b="1" dirty="0"/>
              <a:t>Strong community support</a:t>
            </a:r>
            <a:endParaRPr lang="en-AU" sz="1400" dirty="0"/>
          </a:p>
          <a:p>
            <a:pPr>
              <a:lnSpc>
                <a:spcPct val="150000"/>
              </a:lnSpc>
            </a:pPr>
            <a:r>
              <a:rPr lang="en-AU" sz="1400" dirty="0"/>
              <a:t>Abundant tutorials, forums, and documentation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400" b="1" dirty="0"/>
              <a:t>Excellent tools for interactive development</a:t>
            </a:r>
            <a:endParaRPr lang="en-AU" sz="1400" dirty="0"/>
          </a:p>
          <a:p>
            <a:pPr>
              <a:lnSpc>
                <a:spcPct val="150000"/>
              </a:lnSpc>
            </a:pPr>
            <a:r>
              <a:rPr lang="en-AU" sz="1400" dirty="0" err="1"/>
              <a:t>Jupyter</a:t>
            </a:r>
            <a:r>
              <a:rPr lang="en-AU" sz="1400" dirty="0"/>
              <a:t> Notebook enables visual exploration and iterative coding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400" b="1" dirty="0"/>
              <a:t>Cross-platform and open-source</a:t>
            </a:r>
            <a:endParaRPr lang="en-AU" sz="1400" dirty="0"/>
          </a:p>
          <a:p>
            <a:pPr>
              <a:lnSpc>
                <a:spcPct val="150000"/>
              </a:lnSpc>
            </a:pPr>
            <a:r>
              <a:rPr lang="en-AU" sz="1400" dirty="0"/>
              <a:t>Runs on Windows, macOS, Linux</a:t>
            </a:r>
          </a:p>
          <a:p>
            <a:pPr>
              <a:lnSpc>
                <a:spcPct val="150000"/>
              </a:lnSpc>
            </a:pPr>
            <a:r>
              <a:rPr lang="en-AU" sz="1400" dirty="0"/>
              <a:t>Free and widely adopted in both academia and industry</a:t>
            </a:r>
          </a:p>
        </p:txBody>
      </p:sp>
    </p:spTree>
    <p:extLst>
      <p:ext uri="{BB962C8B-B14F-4D97-AF65-F5344CB8AC3E}">
        <p14:creationId xmlns:p14="http://schemas.microsoft.com/office/powerpoint/2010/main" val="28305565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4350" y="1017718"/>
            <a:ext cx="8103668" cy="933428"/>
          </a:xfrm>
          <a:prstGeom prst="rect">
            <a:avLst/>
          </a:prstGeom>
        </p:spPr>
        <p:txBody>
          <a:bodyPr vert="horz" wrap="square" lIns="0" tIns="10001" rIns="0" bIns="0" rtlCol="0" anchor="ctr">
            <a:spAutoFit/>
          </a:bodyPr>
          <a:lstStyle/>
          <a:p>
            <a:pPr marL="9525">
              <a:lnSpc>
                <a:spcPct val="100000"/>
              </a:lnSpc>
              <a:spcBef>
                <a:spcPts val="79"/>
              </a:spcBef>
            </a:pPr>
            <a:r>
              <a:rPr lang="en-AU" sz="2000" spc="0" dirty="0"/>
              <a:t>Try</a:t>
            </a:r>
            <a:r>
              <a:rPr lang="zh-CN" altLang="en-US" sz="2000" spc="0" dirty="0"/>
              <a:t> </a:t>
            </a:r>
            <a:r>
              <a:rPr sz="2000" spc="0" dirty="0" err="1"/>
              <a:t>Pytho</a:t>
            </a:r>
            <a:r>
              <a:rPr lang="en-AU" sz="2000" spc="0" dirty="0"/>
              <a:t>n</a:t>
            </a:r>
            <a:r>
              <a:rPr lang="zh-CN" altLang="en-US" sz="2000" spc="0" dirty="0"/>
              <a:t> </a:t>
            </a:r>
            <a:r>
              <a:rPr lang="en-US" altLang="zh-CN" sz="2000" spc="0" dirty="0"/>
              <a:t>in</a:t>
            </a:r>
            <a:r>
              <a:rPr lang="zh-CN" altLang="en-US" sz="2000" spc="0" dirty="0"/>
              <a:t> </a:t>
            </a:r>
            <a:r>
              <a:rPr lang="en-US" altLang="zh-CN" sz="2000" spc="0" dirty="0" err="1"/>
              <a:t>Colab</a:t>
            </a:r>
            <a:r>
              <a:rPr lang="en-AU" sz="2000" spc="0" dirty="0"/>
              <a:t>: </a:t>
            </a:r>
            <a:r>
              <a:rPr lang="en-AU" sz="2000" spc="0" dirty="0">
                <a:solidFill>
                  <a:srgbClr val="00B0F0"/>
                </a:solidFill>
                <a:hlinkClick r:id="rId2"/>
              </a:rPr>
              <a:t>https://colab.google/</a:t>
            </a:r>
            <a:r>
              <a:rPr lang="zh-CN" altLang="en-US" sz="2000" spc="0" dirty="0">
                <a:solidFill>
                  <a:srgbClr val="00B0F0"/>
                </a:solidFill>
              </a:rPr>
              <a:t> </a:t>
            </a:r>
            <a:br>
              <a:rPr lang="en-AU" altLang="zh-CN" sz="2000" spc="0" dirty="0">
                <a:solidFill>
                  <a:srgbClr val="00B0F0"/>
                </a:solidFill>
              </a:rPr>
            </a:br>
            <a:r>
              <a:rPr lang="en-US" altLang="zh-CN" sz="2000" spc="0" dirty="0">
                <a:sym typeface="Wingdings" pitchFamily="2" charset="2"/>
              </a:rPr>
              <a:t> </a:t>
            </a:r>
            <a:r>
              <a:rPr lang="en-US" altLang="zh-CN" sz="2000" spc="0" dirty="0">
                <a:solidFill>
                  <a:srgbClr val="00B0F0"/>
                </a:solidFill>
                <a:sym typeface="Wingdings" pitchFamily="2" charset="2"/>
              </a:rPr>
              <a:t>Open </a:t>
            </a:r>
            <a:r>
              <a:rPr lang="en-US" altLang="zh-CN" sz="2000" spc="0" dirty="0" err="1">
                <a:solidFill>
                  <a:srgbClr val="00B0F0"/>
                </a:solidFill>
                <a:sym typeface="Wingdings" pitchFamily="2" charset="2"/>
              </a:rPr>
              <a:t>Colab</a:t>
            </a:r>
            <a:r>
              <a:rPr lang="en-US" altLang="zh-CN" sz="2000" spc="0" dirty="0">
                <a:solidFill>
                  <a:srgbClr val="00B0F0"/>
                </a:solidFill>
                <a:sym typeface="Wingdings" pitchFamily="2" charset="2"/>
              </a:rPr>
              <a:t> (login with Google Account) </a:t>
            </a:r>
            <a:br>
              <a:rPr lang="en-US" altLang="zh-CN" sz="2000" spc="0" dirty="0">
                <a:solidFill>
                  <a:srgbClr val="00B0F0"/>
                </a:solidFill>
                <a:sym typeface="Wingdings" pitchFamily="2" charset="2"/>
              </a:rPr>
            </a:br>
            <a:r>
              <a:rPr lang="en-US" altLang="zh-CN" sz="2000" spc="0" dirty="0">
                <a:sym typeface="Wingdings" pitchFamily="2" charset="2"/>
              </a:rPr>
              <a:t> </a:t>
            </a:r>
            <a:r>
              <a:rPr lang="en-US" altLang="zh-CN" sz="2000" spc="0" dirty="0">
                <a:solidFill>
                  <a:srgbClr val="00B0F0"/>
                </a:solidFill>
                <a:sym typeface="Wingdings" pitchFamily="2" charset="2"/>
              </a:rPr>
              <a:t>Upload </a:t>
            </a:r>
            <a:r>
              <a:rPr lang="en-US" altLang="zh-CN" sz="2000" i="1" spc="0" dirty="0" err="1">
                <a:solidFill>
                  <a:srgbClr val="00B0F0"/>
                </a:solidFill>
                <a:sym typeface="Wingdings" pitchFamily="2" charset="2"/>
              </a:rPr>
              <a:t>Prac_Question.ipynb</a:t>
            </a:r>
            <a:endParaRPr sz="2000" i="1" spc="0" dirty="0">
              <a:solidFill>
                <a:srgbClr val="00B0F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8F8D17-BDA4-E719-AC31-B09EF6EA5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559" y="2345335"/>
            <a:ext cx="4155459" cy="21232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2AF761-625C-D70E-DB95-87DC94066E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271" y="2345335"/>
            <a:ext cx="3784483" cy="212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393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96C36D-E292-A980-D612-B676EB69C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91D2B-60A5-10BB-BCC0-830A60F80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810" y="1530630"/>
            <a:ext cx="8098483" cy="1952767"/>
          </a:xfrm>
        </p:spPr>
        <p:txBody>
          <a:bodyPr/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Franklin Gothic Medium" panose="020B0603020102020204" pitchFamily="34" charset="0"/>
              </a:rPr>
              <a:t>Supervised Learning:</a:t>
            </a:r>
            <a:br>
              <a:rPr lang="en-US" altLang="zh-CN" sz="3200" dirty="0">
                <a:solidFill>
                  <a:schemeClr val="bg1"/>
                </a:solidFill>
                <a:latin typeface="Franklin Gothic Medium" panose="020B0603020102020204" pitchFamily="34" charset="0"/>
              </a:rPr>
            </a:br>
            <a:r>
              <a:rPr lang="en-US" altLang="zh-CN" sz="3200" dirty="0">
                <a:solidFill>
                  <a:schemeClr val="bg1"/>
                </a:solidFill>
                <a:latin typeface="Franklin Gothic Medium" panose="020B0603020102020204" pitchFamily="34" charset="0"/>
              </a:rPr>
              <a:t>How to obtain training data?</a:t>
            </a:r>
            <a:endParaRPr lang="en-US" sz="3200" b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B6A2FC-97FE-3468-C5A8-0D38560F4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C9CC-EAF1-6147-9D8E-382CC0E67FF1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24408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Users/yiwang/Library/Containers/com.kingsoft.wpsoffice.mac/Data/tmp/picturecompress_20250628143156/output_1.pngoutput_1"/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2720976" y="326390"/>
            <a:ext cx="6423025" cy="4817110"/>
          </a:xfrm>
          <a:prstGeom prst="rect">
            <a:avLst/>
          </a:prstGeom>
        </p:spPr>
      </p:pic>
      <p:grpSp>
        <p:nvGrpSpPr>
          <p:cNvPr id="34" name="Group 4"/>
          <p:cNvGrpSpPr>
            <a:grpSpLocks noChangeAspect="1"/>
          </p:cNvGrpSpPr>
          <p:nvPr/>
        </p:nvGrpSpPr>
        <p:grpSpPr bwMode="auto">
          <a:xfrm rot="16200000">
            <a:off x="426172" y="4291700"/>
            <a:ext cx="615713" cy="805746"/>
            <a:chOff x="2759" y="1462"/>
            <a:chExt cx="243" cy="318"/>
          </a:xfrm>
        </p:grpSpPr>
        <p:sp>
          <p:nvSpPr>
            <p:cNvPr id="35" name="Oval 5"/>
            <p:cNvSpPr>
              <a:spLocks noChangeArrowheads="1"/>
            </p:cNvSpPr>
            <p:nvPr/>
          </p:nvSpPr>
          <p:spPr bwMode="auto">
            <a:xfrm>
              <a:off x="275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Oval 6"/>
            <p:cNvSpPr>
              <a:spLocks noChangeArrowheads="1"/>
            </p:cNvSpPr>
            <p:nvPr/>
          </p:nvSpPr>
          <p:spPr bwMode="auto">
            <a:xfrm>
              <a:off x="2834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Oval 7"/>
            <p:cNvSpPr>
              <a:spLocks noChangeArrowheads="1"/>
            </p:cNvSpPr>
            <p:nvPr/>
          </p:nvSpPr>
          <p:spPr bwMode="auto">
            <a:xfrm>
              <a:off x="290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Oval 8"/>
            <p:cNvSpPr>
              <a:spLocks noChangeArrowheads="1"/>
            </p:cNvSpPr>
            <p:nvPr/>
          </p:nvSpPr>
          <p:spPr bwMode="auto">
            <a:xfrm>
              <a:off x="2985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Oval 9"/>
            <p:cNvSpPr>
              <a:spLocks noChangeArrowheads="1"/>
            </p:cNvSpPr>
            <p:nvPr/>
          </p:nvSpPr>
          <p:spPr bwMode="auto">
            <a:xfrm>
              <a:off x="275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Oval 10"/>
            <p:cNvSpPr>
              <a:spLocks noChangeArrowheads="1"/>
            </p:cNvSpPr>
            <p:nvPr/>
          </p:nvSpPr>
          <p:spPr bwMode="auto">
            <a:xfrm>
              <a:off x="2834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290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Oval 12"/>
            <p:cNvSpPr>
              <a:spLocks noChangeArrowheads="1"/>
            </p:cNvSpPr>
            <p:nvPr/>
          </p:nvSpPr>
          <p:spPr bwMode="auto">
            <a:xfrm>
              <a:off x="2985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Oval 13"/>
            <p:cNvSpPr>
              <a:spLocks noChangeArrowheads="1"/>
            </p:cNvSpPr>
            <p:nvPr/>
          </p:nvSpPr>
          <p:spPr bwMode="auto">
            <a:xfrm>
              <a:off x="275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Oval 14"/>
            <p:cNvSpPr>
              <a:spLocks noChangeArrowheads="1"/>
            </p:cNvSpPr>
            <p:nvPr/>
          </p:nvSpPr>
          <p:spPr bwMode="auto">
            <a:xfrm>
              <a:off x="2834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Oval 15"/>
            <p:cNvSpPr>
              <a:spLocks noChangeArrowheads="1"/>
            </p:cNvSpPr>
            <p:nvPr/>
          </p:nvSpPr>
          <p:spPr bwMode="auto">
            <a:xfrm>
              <a:off x="290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Oval 16"/>
            <p:cNvSpPr>
              <a:spLocks noChangeArrowheads="1"/>
            </p:cNvSpPr>
            <p:nvPr/>
          </p:nvSpPr>
          <p:spPr bwMode="auto">
            <a:xfrm>
              <a:off x="2985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275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Oval 18"/>
            <p:cNvSpPr>
              <a:spLocks noChangeArrowheads="1"/>
            </p:cNvSpPr>
            <p:nvPr/>
          </p:nvSpPr>
          <p:spPr bwMode="auto">
            <a:xfrm>
              <a:off x="2834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Oval 19"/>
            <p:cNvSpPr>
              <a:spLocks noChangeArrowheads="1"/>
            </p:cNvSpPr>
            <p:nvPr/>
          </p:nvSpPr>
          <p:spPr bwMode="auto">
            <a:xfrm>
              <a:off x="290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Oval 20"/>
            <p:cNvSpPr>
              <a:spLocks noChangeArrowheads="1"/>
            </p:cNvSpPr>
            <p:nvPr/>
          </p:nvSpPr>
          <p:spPr bwMode="auto">
            <a:xfrm>
              <a:off x="2985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Oval 21"/>
            <p:cNvSpPr>
              <a:spLocks noChangeArrowheads="1"/>
            </p:cNvSpPr>
            <p:nvPr/>
          </p:nvSpPr>
          <p:spPr bwMode="auto">
            <a:xfrm>
              <a:off x="275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Oval 22"/>
            <p:cNvSpPr>
              <a:spLocks noChangeArrowheads="1"/>
            </p:cNvSpPr>
            <p:nvPr/>
          </p:nvSpPr>
          <p:spPr bwMode="auto">
            <a:xfrm>
              <a:off x="2834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290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Oval 24"/>
            <p:cNvSpPr>
              <a:spLocks noChangeArrowheads="1"/>
            </p:cNvSpPr>
            <p:nvPr/>
          </p:nvSpPr>
          <p:spPr bwMode="auto">
            <a:xfrm>
              <a:off x="2985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5" name="矩形: 圆角 54"/>
          <p:cNvSpPr/>
          <p:nvPr/>
        </p:nvSpPr>
        <p:spPr>
          <a:xfrm>
            <a:off x="222885" y="3525520"/>
            <a:ext cx="1720215" cy="25908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altLang="zh-CN" sz="1050" b="1" dirty="0">
                <a:solidFill>
                  <a:schemeClr val="bg1"/>
                </a:solidFill>
                <a:latin typeface="+mj-ea"/>
                <a:ea typeface="+mj-ea"/>
              </a:rPr>
              <a:t>Yi Wang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222886" y="1531621"/>
            <a:ext cx="72066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600" b="1" dirty="0">
                <a:latin typeface="Century Gothic" panose="020B0502020202020204"/>
                <a:ea typeface="微软雅黑 Light" panose="020B0502040204020203" charset="-122"/>
              </a:rPr>
              <a:t>Enhancing Remote Collaboration in XR with Gaze &amp; LLM/ML </a:t>
            </a:r>
            <a:r>
              <a:rPr lang="en-US" altLang="zh-CN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/>
                <a:ea typeface="微软雅黑 Light" panose="020B0502040204020203" charset="-122"/>
              </a:rPr>
              <a:t>[Continued]</a:t>
            </a:r>
          </a:p>
        </p:txBody>
      </p:sp>
      <p:sp>
        <p:nvSpPr>
          <p:cNvPr id="57" name="矩形 56"/>
          <p:cNvSpPr/>
          <p:nvPr/>
        </p:nvSpPr>
        <p:spPr>
          <a:xfrm>
            <a:off x="231168" y="3150215"/>
            <a:ext cx="7408545" cy="2786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Explore Gaze Cues Combined with LLM/ML to Improve Communication in Virtual Reality Remote Collaboration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8710295" y="168910"/>
            <a:ext cx="266700" cy="106680"/>
            <a:chOff x="5717540" y="901700"/>
            <a:chExt cx="266700" cy="106680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717540" y="90170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5717540" y="95504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5717540" y="100838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50653-76A4-24C2-80F6-36E54E9F15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ABD83-C478-7FD8-49F1-BCAFDAEB5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54" y="0"/>
            <a:ext cx="7886700" cy="490969"/>
          </a:xfrm>
        </p:spPr>
        <p:txBody>
          <a:bodyPr>
            <a:noAutofit/>
          </a:bodyPr>
          <a:lstStyle/>
          <a:p>
            <a:r>
              <a:rPr lang="en-AU" sz="2400" dirty="0">
                <a:latin typeface="Franklin Gothic Medium" panose="020B0603020102020204" pitchFamily="34" charset="0"/>
              </a:rPr>
              <a:t>Model Design: Local ML Model</a:t>
            </a:r>
            <a:endParaRPr lang="en-US" sz="2400" dirty="0">
              <a:latin typeface="Franklin Gothic Medium" panose="020B06030201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CC9DB4D-A62E-ED46-14AB-DA8781554CC7}"/>
              </a:ext>
            </a:extLst>
          </p:cNvPr>
          <p:cNvGrpSpPr/>
          <p:nvPr/>
        </p:nvGrpSpPr>
        <p:grpSpPr>
          <a:xfrm>
            <a:off x="761963" y="2534397"/>
            <a:ext cx="7938768" cy="983398"/>
            <a:chOff x="659093" y="3094068"/>
            <a:chExt cx="7938768" cy="983398"/>
          </a:xfrm>
        </p:grpSpPr>
        <p:sp>
          <p:nvSpPr>
            <p:cNvPr id="10" name="圆角矩形 4">
              <a:extLst>
                <a:ext uri="{FF2B5EF4-FFF2-40B4-BE49-F238E27FC236}">
                  <a16:creationId xmlns:a16="http://schemas.microsoft.com/office/drawing/2014/main" id="{EA956F47-89DA-859F-BB04-1BF44662E37C}"/>
                </a:ext>
              </a:extLst>
            </p:cNvPr>
            <p:cNvSpPr/>
            <p:nvPr/>
          </p:nvSpPr>
          <p:spPr>
            <a:xfrm>
              <a:off x="659093" y="3192712"/>
              <a:ext cx="1747838" cy="884754"/>
            </a:xfrm>
            <a:prstGeom prst="roundRect">
              <a:avLst>
                <a:gd name="adj" fmla="val 13285"/>
              </a:avLst>
            </a:prstGeom>
            <a:solidFill>
              <a:schemeClr val="accent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Input:</a:t>
              </a:r>
            </a:p>
            <a:p>
              <a:pPr algn="ctr"/>
              <a:r>
                <a:rPr lang="en-US" altLang="zh-CN" dirty="0"/>
                <a:t>Speech</a:t>
              </a:r>
              <a:endParaRPr lang="zh-CN" altLang="en-US" dirty="0"/>
            </a:p>
          </p:txBody>
        </p:sp>
        <p:sp>
          <p:nvSpPr>
            <p:cNvPr id="11" name="圆角矩形 4">
              <a:extLst>
                <a:ext uri="{FF2B5EF4-FFF2-40B4-BE49-F238E27FC236}">
                  <a16:creationId xmlns:a16="http://schemas.microsoft.com/office/drawing/2014/main" id="{0D0D0716-4842-1310-5145-9F4516C8CE84}"/>
                </a:ext>
              </a:extLst>
            </p:cNvPr>
            <p:cNvSpPr/>
            <p:nvPr/>
          </p:nvSpPr>
          <p:spPr>
            <a:xfrm>
              <a:off x="5509608" y="3192712"/>
              <a:ext cx="3088253" cy="884754"/>
            </a:xfrm>
            <a:prstGeom prst="roundRect">
              <a:avLst>
                <a:gd name="adj" fmla="val 13285"/>
              </a:avLst>
            </a:prstGeom>
            <a:solidFill>
              <a:schemeClr val="accent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Output:</a:t>
              </a:r>
            </a:p>
            <a:p>
              <a:pPr algn="ctr"/>
              <a:r>
                <a:rPr lang="en-US" altLang="zh-CN" dirty="0"/>
                <a:t>Gazing or Not Gazing</a:t>
              </a:r>
              <a:endParaRPr lang="zh-CN" alt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DF8C8AD-9A54-9207-63E3-6B9F2C6C3FC6}"/>
                </a:ext>
              </a:extLst>
            </p:cNvPr>
            <p:cNvGrpSpPr/>
            <p:nvPr/>
          </p:nvGrpSpPr>
          <p:grpSpPr>
            <a:xfrm>
              <a:off x="2406931" y="3094068"/>
              <a:ext cx="3102677" cy="541021"/>
              <a:chOff x="2406931" y="3094068"/>
              <a:chExt cx="3102677" cy="541021"/>
            </a:xfrm>
          </p:grpSpPr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C56E81EB-E543-BBD4-1DC8-EC55D6E45FCC}"/>
                  </a:ext>
                </a:extLst>
              </p:cNvPr>
              <p:cNvCxnSpPr>
                <a:cxnSpLocks/>
                <a:stCxn id="10" idx="3"/>
                <a:endCxn id="11" idx="1"/>
              </p:cNvCxnSpPr>
              <p:nvPr/>
            </p:nvCxnSpPr>
            <p:spPr>
              <a:xfrm>
                <a:off x="2406931" y="3635089"/>
                <a:ext cx="3102677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651E644-7EB1-81FF-B0C5-2BE871E74BEC}"/>
                  </a:ext>
                </a:extLst>
              </p:cNvPr>
              <p:cNvSpPr txBox="1"/>
              <p:nvPr/>
            </p:nvSpPr>
            <p:spPr>
              <a:xfrm>
                <a:off x="2599811" y="3094068"/>
                <a:ext cx="2716917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 Bold" panose="020B0604020202090204" charset="0"/>
                    <a:ea typeface="微软雅黑" panose="020B0503020204020204" pitchFamily="34" charset="-122"/>
                    <a:cs typeface="Arial Bold" panose="020B0604020202090204" charset="0"/>
                    <a:sym typeface="+mn-lt"/>
                  </a:rPr>
                  <a:t>Local ML Model</a:t>
                </a:r>
                <a:endParaRPr lang="en-US" dirty="0"/>
              </a:p>
            </p:txBody>
          </p:sp>
        </p:grpSp>
      </p:grpSp>
      <p:sp>
        <p:nvSpPr>
          <p:cNvPr id="15" name="文本框 4">
            <a:extLst>
              <a:ext uri="{FF2B5EF4-FFF2-40B4-BE49-F238E27FC236}">
                <a16:creationId xmlns:a16="http://schemas.microsoft.com/office/drawing/2014/main" id="{35298822-5791-8B90-7083-686099C39B0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81927" y="1038405"/>
            <a:ext cx="8780145" cy="78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charset="-122"/>
                <a:cs typeface="Arial Bold" panose="020B0604020202090204" charset="0"/>
                <a:sym typeface="+mn-lt"/>
              </a:rPr>
              <a:t>🧠 ML Model &amp; </a:t>
            </a:r>
            <a:r>
              <a:rPr lang="zh-CN" altLang="en-US" sz="2100" b="1" dirty="0"/>
              <a:t>System Design </a:t>
            </a:r>
          </a:p>
          <a:p>
            <a:pPr algn="ctr"/>
            <a:r>
              <a:rPr lang="zh-CN" altLang="en-US" sz="2100" b="1" dirty="0"/>
              <a:t>🟦 </a:t>
            </a:r>
            <a:r>
              <a:rPr lang="zh-CN" altLang="en-US" b="1" dirty="0"/>
              <a:t>Local ML Model + Socket</a:t>
            </a:r>
            <a:r>
              <a:rPr lang="zh-CN" altLang="en-US" sz="2100" b="1" dirty="0"/>
              <a:t> (</a:t>
            </a:r>
            <a:r>
              <a:rPr lang="en-US" altLang="zh-CN" sz="2100" b="1" dirty="0"/>
              <a:t>our solution</a:t>
            </a:r>
            <a:r>
              <a:rPr lang="zh-CN" altLang="en-US" sz="2100" b="1" dirty="0"/>
              <a:t>)</a:t>
            </a:r>
            <a:endParaRPr lang="zh-CN" altLang="en-US" sz="1050" b="1" dirty="0"/>
          </a:p>
        </p:txBody>
      </p:sp>
      <p:sp>
        <p:nvSpPr>
          <p:cNvPr id="3" name="文本框 4">
            <a:extLst>
              <a:ext uri="{FF2B5EF4-FFF2-40B4-BE49-F238E27FC236}">
                <a16:creationId xmlns:a16="http://schemas.microsoft.com/office/drawing/2014/main" id="{7B802834-4F20-2083-63F4-BFC9D4909937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80554" y="3878913"/>
            <a:ext cx="8780145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sz="2100" b="1" dirty="0"/>
              <a:t>🟩 Reframing the Problem: </a:t>
            </a:r>
            <a:endParaRPr lang="en-US" sz="2100" b="1" dirty="0"/>
          </a:p>
          <a:p>
            <a:pPr algn="ctr"/>
            <a:r>
              <a:rPr sz="2100" b="1" dirty="0"/>
              <a:t>From Prompting</a:t>
            </a:r>
            <a:r>
              <a:rPr lang="zh-CN" altLang="en-US" sz="2100" b="1" dirty="0"/>
              <a:t> </a:t>
            </a:r>
            <a:r>
              <a:rPr lang="en-US" altLang="zh-CN" sz="2100" b="1" dirty="0"/>
              <a:t>LLM</a:t>
            </a:r>
            <a:r>
              <a:rPr sz="2100" b="1" dirty="0"/>
              <a:t> to </a:t>
            </a:r>
            <a:r>
              <a:rPr sz="2100" b="1" dirty="0">
                <a:highlight>
                  <a:srgbClr val="FFFF00"/>
                </a:highlight>
              </a:rPr>
              <a:t>Supervised Learning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C19248-0617-C6C9-950B-712D988B53E8}"/>
              </a:ext>
            </a:extLst>
          </p:cNvPr>
          <p:cNvSpPr/>
          <p:nvPr/>
        </p:nvSpPr>
        <p:spPr>
          <a:xfrm>
            <a:off x="4597401" y="1380067"/>
            <a:ext cx="1109133" cy="431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FC76C6-C2D1-BEAC-48D9-1227632D066D}"/>
              </a:ext>
            </a:extLst>
          </p:cNvPr>
          <p:cNvSpPr/>
          <p:nvPr/>
        </p:nvSpPr>
        <p:spPr>
          <a:xfrm>
            <a:off x="1400668" y="3816444"/>
            <a:ext cx="6270132" cy="1221218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bg1"/>
                </a:solidFill>
              </a:rPr>
              <a:t>Socket: a pool of manually convert data which contains: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X: the vectorized speech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y: the label of gaze or off-gaze from “refined prompt + LLM”</a:t>
            </a:r>
          </a:p>
        </p:txBody>
      </p:sp>
    </p:spTree>
    <p:extLst>
      <p:ext uri="{BB962C8B-B14F-4D97-AF65-F5344CB8AC3E}">
        <p14:creationId xmlns:p14="http://schemas.microsoft.com/office/powerpoint/2010/main" val="3312526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47ABC-84D7-28F4-B226-6F382694E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86" y="1595366"/>
            <a:ext cx="8007827" cy="1952767"/>
          </a:xfrm>
        </p:spPr>
        <p:txBody>
          <a:bodyPr/>
          <a:lstStyle/>
          <a:p>
            <a:pPr algn="ctr"/>
            <a:r>
              <a:rPr lang="en-US" sz="6000" dirty="0"/>
              <a:t>Q&amp;A</a:t>
            </a:r>
            <a:br>
              <a:rPr lang="en-US" dirty="0"/>
            </a:br>
            <a:r>
              <a:rPr lang="en-US" sz="2400" b="0" dirty="0" err="1">
                <a:latin typeface="Arial" panose="020B0604020202020204" pitchFamily="34" charset="0"/>
                <a:cs typeface="Arial" panose="020B0604020202020204" pitchFamily="34" charset="0"/>
              </a:rPr>
              <a:t>lia.song@adelaide.edu.au</a:t>
            </a:r>
            <a:endParaRPr lang="en-US" sz="24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31FCD8-0515-F79F-10E2-78AB4911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C9CC-EAF1-6147-9D8E-382CC0E67FF1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5019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170181" y="919480"/>
            <a:ext cx="8803005" cy="3987800"/>
          </a:xfrm>
          <a:prstGeom prst="roundRect">
            <a:avLst>
              <a:gd name="adj" fmla="val 918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82320" y="107950"/>
            <a:ext cx="7579360" cy="50419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defRPr/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Introduction Of Work - What’s this project for?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pitchFamily="34" charset="-122"/>
                <a:sym typeface="+mn-lt"/>
              </a:rPr>
              <a:t> </a:t>
            </a:r>
            <a:endParaRPr lang="id-ID" sz="2000" dirty="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/>
              <a:ea typeface="微软雅黑 Light" panose="020B0502040204020203" charset="-122"/>
              <a:cs typeface="+mn-ea"/>
              <a:sym typeface="+mn-lt"/>
            </a:endParaRPr>
          </a:p>
          <a:p>
            <a:pPr algn="ctr">
              <a:defRPr/>
            </a:pPr>
            <a:endParaRPr lang="id-ID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/>
              <a:ea typeface="微软雅黑 Light" panose="020B0502040204020203" charset="-122"/>
              <a:cs typeface="+mn-ea"/>
              <a:sym typeface="+mn-lt"/>
            </a:endParaRPr>
          </a:p>
        </p:txBody>
      </p:sp>
      <p:sp>
        <p:nvSpPr>
          <p:cNvPr id="24" name="Rectangle 120"/>
          <p:cNvSpPr/>
          <p:nvPr/>
        </p:nvSpPr>
        <p:spPr>
          <a:xfrm>
            <a:off x="897256" y="567056"/>
            <a:ext cx="7439025" cy="2762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 defTabSz="685800">
              <a:defRPr/>
            </a:pPr>
            <a:r>
              <a:rPr lang="en-US" altLang="zh-CN" sz="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Explore Gaze Cues Combined with LLM to Improve Communication in Virtual Reality Remote Collaboration</a:t>
            </a:r>
          </a:p>
          <a:p>
            <a:pPr algn="ctr" defTabSz="685800">
              <a:defRPr/>
            </a:pPr>
            <a:r>
              <a:rPr lang="id-ID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/>
                <a:ea typeface="微软雅黑 Light" panose="020B0502040204020203" charset="-122"/>
                <a:cs typeface="+mn-ea"/>
                <a:sym typeface="+mn-lt"/>
              </a:rPr>
              <a:t> </a:t>
            </a:r>
          </a:p>
        </p:txBody>
      </p:sp>
      <p:sp>
        <p:nvSpPr>
          <p:cNvPr id="29" name="矩形 28" descr="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"/>
          <p:cNvSpPr/>
          <p:nvPr/>
        </p:nvSpPr>
        <p:spPr>
          <a:xfrm>
            <a:off x="4996815" y="1275081"/>
            <a:ext cx="3784600" cy="3258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b="1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· Explore the behavioral characteristics and feedback mechanisms of </a:t>
            </a:r>
            <a:r>
              <a:rPr lang="en-US" altLang="zh-CN" sz="1000" b="1" dirty="0">
                <a:highlight>
                  <a:srgbClr val="FFFF00"/>
                </a:highlight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gaze cues </a:t>
            </a:r>
            <a:r>
              <a:rPr lang="en-US" altLang="zh-CN" sz="1000" b="1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in multi-user collaboration.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000" dirty="0"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b="1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· Evaluate the effectiveness of </a:t>
            </a:r>
            <a:r>
              <a:rPr lang="en-US" altLang="zh-CN" sz="1000" b="1" dirty="0">
                <a:highlight>
                  <a:srgbClr val="FFFF00"/>
                </a:highlight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machine learning–generated adaptive prompts under gaze-aware</a:t>
            </a:r>
            <a:r>
              <a:rPr lang="en-US" altLang="zh-CN" sz="1000" b="1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 conditions;</a:t>
            </a:r>
            <a:r>
              <a:rPr lang="en-US" altLang="zh-CN" sz="10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 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8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Analyzing how ML models interpret gaze data to generate real-time supportive cues that enhance mutual understanding and reduce miscommunication during collaborative tasks.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000" dirty="0"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b="1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· Develop a multimodal fusion system that </a:t>
            </a:r>
            <a:r>
              <a:rPr lang="en-US" altLang="zh-CN" sz="1000" b="1" dirty="0">
                <a:highlight>
                  <a:srgbClr val="FFFF00"/>
                </a:highlight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integrates gaze tracking with machine learning models</a:t>
            </a:r>
            <a:r>
              <a:rPr lang="en-US" altLang="zh-CN" sz="1000" b="1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; 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8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Enabling dynamic feedback and intelligent guidance based on users’ gaze behaviors.</a:t>
            </a:r>
            <a:r>
              <a:rPr lang="en-US" altLang="zh-CN" sz="10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8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A collaborative VR prototype will be deployed for user evaluation, assessing usability, coordination efficiency, and user experience through both quantitative metrics and qualitative feedback.</a:t>
            </a:r>
          </a:p>
        </p:txBody>
      </p:sp>
      <p:pic>
        <p:nvPicPr>
          <p:cNvPr id="5" name="图片占位符 4" descr="photo2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3742"/>
          <a:stretch>
            <a:fillRect/>
          </a:stretch>
        </p:blipFill>
        <p:spPr>
          <a:xfrm>
            <a:off x="471171" y="924561"/>
            <a:ext cx="4303395" cy="3988435"/>
          </a:xfrm>
          <a:prstGeom prst="roundRect">
            <a:avLst>
              <a:gd name="adj" fmla="val 8008"/>
            </a:avLst>
          </a:prstGeom>
        </p:spPr>
      </p:pic>
      <p:sp>
        <p:nvSpPr>
          <p:cNvPr id="6" name="文本框 5"/>
          <p:cNvSpPr txBox="1"/>
          <p:nvPr/>
        </p:nvSpPr>
        <p:spPr>
          <a:xfrm>
            <a:off x="231775" y="1070610"/>
            <a:ext cx="2118360" cy="2453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/>
              <a:t>Introduction: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sz="1400" dirty="0"/>
              <a:t>[</a:t>
            </a:r>
            <a:r>
              <a:rPr lang="en-US" altLang="zh-CN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Summary</a:t>
            </a:r>
            <a:r>
              <a:rPr lang="en-US" altLang="zh-CN" sz="1400" dirty="0"/>
              <a:t>]</a:t>
            </a:r>
          </a:p>
          <a:p>
            <a:pPr>
              <a:lnSpc>
                <a:spcPct val="150000"/>
              </a:lnSpc>
            </a:pPr>
            <a:r>
              <a:rPr lang="en-US" altLang="zh-CN" sz="1400" dirty="0"/>
              <a:t>Gaze cues 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/>
              <a:t>VR collaboration 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via </a:t>
            </a:r>
          </a:p>
          <a:p>
            <a:pPr>
              <a:lnSpc>
                <a:spcPct val="150000"/>
              </a:lnSpc>
            </a:pPr>
            <a:r>
              <a:rPr lang="en-US" altLang="zh-CN" sz="1400" dirty="0"/>
              <a:t>LLM or ML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>
            <p:custDataLst>
              <p:tags r:id="rId1"/>
            </p:custDataLst>
          </p:nvPr>
        </p:nvSpPr>
        <p:spPr>
          <a:xfrm>
            <a:off x="-270510" y="107950"/>
            <a:ext cx="9678035" cy="50419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defRPr/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Introduction of Work – </a:t>
            </a:r>
          </a:p>
          <a:p>
            <a:pPr algn="ctr">
              <a:defRPr/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🧠 Model Design and Evaluation in VR Collaboration?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pitchFamily="34" charset="-122"/>
                <a:sym typeface="+mn-lt"/>
              </a:rPr>
              <a:t> </a:t>
            </a:r>
            <a:endParaRPr lang="id-ID" sz="2000" dirty="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/>
              <a:ea typeface="微软雅黑 Light" panose="020B0502040204020203" charset="-122"/>
              <a:cs typeface="+mn-ea"/>
              <a:sym typeface="+mn-lt"/>
            </a:endParaRPr>
          </a:p>
          <a:p>
            <a:pPr algn="ctr">
              <a:defRPr/>
            </a:pPr>
            <a:endParaRPr lang="id-ID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/>
              <a:ea typeface="微软雅黑 Light" panose="020B0502040204020203" charset="-122"/>
              <a:cs typeface="+mn-ea"/>
              <a:sym typeface="+mn-lt"/>
            </a:endParaRPr>
          </a:p>
        </p:txBody>
      </p:sp>
      <p:sp>
        <p:nvSpPr>
          <p:cNvPr id="24" name="Rectangle 120"/>
          <p:cNvSpPr/>
          <p:nvPr>
            <p:custDataLst>
              <p:tags r:id="rId2"/>
            </p:custDataLst>
          </p:nvPr>
        </p:nvSpPr>
        <p:spPr>
          <a:xfrm>
            <a:off x="897256" y="986156"/>
            <a:ext cx="7439025" cy="2762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 defTabSz="685800">
              <a:defRPr/>
            </a:pPr>
            <a:r>
              <a:rPr lang="en-US" altLang="zh-CN" sz="900" b="1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Custom MLP Model Design and Comparison with LLM</a:t>
            </a:r>
          </a:p>
          <a:p>
            <a:pPr algn="ctr" defTabSz="685800">
              <a:defRPr/>
            </a:pPr>
            <a:r>
              <a:rPr lang="id-ID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/>
                <a:ea typeface="微软雅黑 Light" panose="020B0502040204020203" charset="-122"/>
                <a:cs typeface="+mn-ea"/>
                <a:sym typeface="+mn-lt"/>
              </a:rPr>
              <a:t> </a:t>
            </a:r>
          </a:p>
        </p:txBody>
      </p:sp>
      <p:sp>
        <p:nvSpPr>
          <p:cNvPr id="29" name="矩形 28" descr="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"/>
          <p:cNvSpPr/>
          <p:nvPr>
            <p:custDataLst>
              <p:tags r:id="rId3"/>
            </p:custDataLst>
          </p:nvPr>
        </p:nvSpPr>
        <p:spPr>
          <a:xfrm>
            <a:off x="508000" y="2882266"/>
            <a:ext cx="3784600" cy="17790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b="1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Model Selection &amp; Design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000" b="1" dirty="0"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· In this project, we independently designed a </a:t>
            </a:r>
            <a:r>
              <a:rPr lang="en-US" altLang="zh-CN" sz="900" dirty="0">
                <a:highlight>
                  <a:srgbClr val="FFFF00"/>
                </a:highlight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lightweight customized Multi-Layer Perceptron (MLP) architecture </a:t>
            </a:r>
            <a:r>
              <a:rPr lang="en-US" altLang="zh-CN" sz="9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tailored for real-time gaze classification in collaborative VR environments.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900" dirty="0"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· The </a:t>
            </a:r>
            <a:r>
              <a:rPr lang="en-US" altLang="zh-CN" sz="900" dirty="0">
                <a:highlight>
                  <a:srgbClr val="FFFF00"/>
                </a:highlight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MLP model was trained to detect gaze interaction states (binary)</a:t>
            </a:r>
            <a:r>
              <a:rPr lang="en-US" altLang="zh-CN" sz="9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: ‘Gaze On’ and ‘Gaze Off’.</a:t>
            </a:r>
          </a:p>
        </p:txBody>
      </p:sp>
      <p:sp>
        <p:nvSpPr>
          <p:cNvPr id="3" name="矩形 2" descr="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"/>
          <p:cNvSpPr/>
          <p:nvPr>
            <p:custDataLst>
              <p:tags r:id="rId4"/>
            </p:custDataLst>
          </p:nvPr>
        </p:nvSpPr>
        <p:spPr>
          <a:xfrm>
            <a:off x="4976495" y="1484795"/>
            <a:ext cx="3659505" cy="33025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b="1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Comparison with Large Language Models (LLMs):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000" b="1" dirty="0"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· We conducted a comparative evaluation between our custom MLP model and existing LLM-based solutions 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(e.g., GPT-4 prompts combined with gaze context).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900" dirty="0"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· While LLMs showed flexibility in language generation, they lacked the responsiveness and lightweight efficiency required for </a:t>
            </a:r>
            <a:r>
              <a:rPr lang="en-US" altLang="zh-CN" sz="900" dirty="0">
                <a:highlight>
                  <a:srgbClr val="FFFF00"/>
                </a:highlight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real-time</a:t>
            </a:r>
            <a:r>
              <a:rPr lang="en-US" altLang="zh-CN" sz="9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 gaze-based adaptation in VR.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000" dirty="0"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b="1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Final Decision: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000" dirty="0"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✅ Based on performance, latency, and system integration requirements, we selected our custom-designed MLP Machine Learning Model for deployment in the final prototype.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178436" y="1687831"/>
            <a:ext cx="616585" cy="630555"/>
          </a:xfrm>
          <a:prstGeom prst="roundRect">
            <a:avLst>
              <a:gd name="adj" fmla="val 13285"/>
            </a:avLst>
          </a:prstGeom>
          <a:gradFill>
            <a:gsLst>
              <a:gs pos="42000">
                <a:srgbClr val="BFD0ED"/>
              </a:gs>
              <a:gs pos="0">
                <a:srgbClr val="D2DEF2"/>
              </a:gs>
              <a:gs pos="100000">
                <a:srgbClr val="ACC1E7"/>
              </a:gs>
            </a:gsLst>
            <a:lin scaled="1"/>
          </a:gra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>
            <p:custDataLst>
              <p:tags r:id="rId5"/>
            </p:custDataLst>
          </p:nvPr>
        </p:nvSpPr>
        <p:spPr>
          <a:xfrm>
            <a:off x="1123316" y="1687831"/>
            <a:ext cx="616585" cy="630555"/>
          </a:xfrm>
          <a:prstGeom prst="roundRect">
            <a:avLst>
              <a:gd name="adj" fmla="val 13285"/>
            </a:avLst>
          </a:prstGeom>
          <a:gradFill>
            <a:gsLst>
              <a:gs pos="42000">
                <a:srgbClr val="BFD0ED"/>
              </a:gs>
              <a:gs pos="0">
                <a:srgbClr val="D2DEF2"/>
              </a:gs>
              <a:gs pos="100000">
                <a:srgbClr val="ACC1E7"/>
              </a:gs>
            </a:gsLst>
            <a:lin scaled="1"/>
          </a:gra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>
            <p:custDataLst>
              <p:tags r:id="rId6"/>
            </p:custDataLst>
          </p:nvPr>
        </p:nvSpPr>
        <p:spPr>
          <a:xfrm>
            <a:off x="1866901" y="1687831"/>
            <a:ext cx="616585" cy="630555"/>
          </a:xfrm>
          <a:prstGeom prst="roundRect">
            <a:avLst>
              <a:gd name="adj" fmla="val 13285"/>
            </a:avLst>
          </a:prstGeom>
          <a:gradFill>
            <a:gsLst>
              <a:gs pos="42000">
                <a:srgbClr val="BFD0ED"/>
              </a:gs>
              <a:gs pos="0">
                <a:srgbClr val="D2DEF2"/>
              </a:gs>
              <a:gs pos="100000">
                <a:srgbClr val="ACC1E7"/>
              </a:gs>
            </a:gsLst>
            <a:lin scaled="1"/>
          </a:gra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>
            <p:custDataLst>
              <p:tags r:id="rId7"/>
            </p:custDataLst>
          </p:nvPr>
        </p:nvSpPr>
        <p:spPr>
          <a:xfrm>
            <a:off x="2610486" y="1687831"/>
            <a:ext cx="616585" cy="630555"/>
          </a:xfrm>
          <a:prstGeom prst="roundRect">
            <a:avLst>
              <a:gd name="adj" fmla="val 13285"/>
            </a:avLst>
          </a:prstGeom>
          <a:gradFill>
            <a:gsLst>
              <a:gs pos="42000">
                <a:srgbClr val="BFD0ED"/>
              </a:gs>
              <a:gs pos="0">
                <a:srgbClr val="D2DEF2"/>
              </a:gs>
              <a:gs pos="100000">
                <a:srgbClr val="ACC1E7"/>
              </a:gs>
            </a:gsLst>
            <a:lin scaled="1"/>
          </a:gra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>
            <p:custDataLst>
              <p:tags r:id="rId8"/>
            </p:custDataLst>
          </p:nvPr>
        </p:nvSpPr>
        <p:spPr>
          <a:xfrm>
            <a:off x="3354071" y="1687831"/>
            <a:ext cx="616585" cy="630555"/>
          </a:xfrm>
          <a:prstGeom prst="roundRect">
            <a:avLst>
              <a:gd name="adj" fmla="val 13285"/>
            </a:avLst>
          </a:prstGeom>
          <a:gradFill>
            <a:gsLst>
              <a:gs pos="42000">
                <a:srgbClr val="BFD0ED"/>
              </a:gs>
              <a:gs pos="0">
                <a:srgbClr val="D2DEF2"/>
              </a:gs>
              <a:gs pos="100000">
                <a:srgbClr val="ACC1E7"/>
              </a:gs>
            </a:gsLst>
            <a:lin scaled="1"/>
          </a:gra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>
            <p:custDataLst>
              <p:tags r:id="rId9"/>
            </p:custDataLst>
          </p:nvPr>
        </p:nvSpPr>
        <p:spPr>
          <a:xfrm>
            <a:off x="4097656" y="1687831"/>
            <a:ext cx="616585" cy="630555"/>
          </a:xfrm>
          <a:prstGeom prst="roundRect">
            <a:avLst>
              <a:gd name="adj" fmla="val 13285"/>
            </a:avLst>
          </a:prstGeom>
          <a:gradFill>
            <a:gsLst>
              <a:gs pos="42000">
                <a:srgbClr val="BFD0ED"/>
              </a:gs>
              <a:gs pos="0">
                <a:srgbClr val="D2DEF2"/>
              </a:gs>
              <a:gs pos="100000">
                <a:srgbClr val="ACC1E7"/>
              </a:gs>
            </a:gsLst>
            <a:lin scaled="1"/>
          </a:gra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7000" y="1777365"/>
            <a:ext cx="712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/>
              <a:t>Input Layer</a:t>
            </a:r>
          </a:p>
          <a:p>
            <a:pPr algn="ctr"/>
            <a:r>
              <a:rPr lang="en-US" altLang="zh-CN" sz="800"/>
              <a:t>(Dimension: input_dim)</a:t>
            </a:r>
          </a:p>
        </p:txBody>
      </p:sp>
      <p:sp>
        <p:nvSpPr>
          <p:cNvPr id="13" name="文本框 12"/>
          <p:cNvSpPr txBox="1"/>
          <p:nvPr>
            <p:custDataLst>
              <p:tags r:id="rId10"/>
            </p:custDataLst>
          </p:nvPr>
        </p:nvSpPr>
        <p:spPr>
          <a:xfrm>
            <a:off x="1072515" y="1777366"/>
            <a:ext cx="712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/>
              <a:t>Fully ConnectedLayer 1</a:t>
            </a:r>
          </a:p>
        </p:txBody>
      </p:sp>
      <p:sp>
        <p:nvSpPr>
          <p:cNvPr id="14" name="文本框 13"/>
          <p:cNvSpPr txBox="1"/>
          <p:nvPr>
            <p:custDataLst>
              <p:tags r:id="rId11"/>
            </p:custDataLst>
          </p:nvPr>
        </p:nvSpPr>
        <p:spPr>
          <a:xfrm>
            <a:off x="1818640" y="1777365"/>
            <a:ext cx="712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/>
              <a:t>ReLU</a:t>
            </a:r>
          </a:p>
          <a:p>
            <a:pPr algn="ctr"/>
            <a:r>
              <a:rPr lang="en-US" altLang="zh-CN" sz="800"/>
              <a:t>+</a:t>
            </a:r>
          </a:p>
          <a:p>
            <a:pPr algn="ctr"/>
            <a:r>
              <a:rPr lang="en-US" altLang="zh-CN" sz="800"/>
              <a:t>Dropout</a:t>
            </a:r>
          </a:p>
        </p:txBody>
      </p:sp>
      <p:sp>
        <p:nvSpPr>
          <p:cNvPr id="15" name="文本框 14"/>
          <p:cNvSpPr txBox="1"/>
          <p:nvPr>
            <p:custDataLst>
              <p:tags r:id="rId12"/>
            </p:custDataLst>
          </p:nvPr>
        </p:nvSpPr>
        <p:spPr>
          <a:xfrm>
            <a:off x="2562225" y="1777366"/>
            <a:ext cx="712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/>
              <a:t>Fully ConnectedLayer 2</a:t>
            </a:r>
          </a:p>
        </p:txBody>
      </p:sp>
      <p:sp>
        <p:nvSpPr>
          <p:cNvPr id="16" name="文本框 15"/>
          <p:cNvSpPr txBox="1"/>
          <p:nvPr>
            <p:custDataLst>
              <p:tags r:id="rId13"/>
            </p:custDataLst>
          </p:nvPr>
        </p:nvSpPr>
        <p:spPr>
          <a:xfrm>
            <a:off x="3299460" y="1777365"/>
            <a:ext cx="712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/>
              <a:t>ReLU</a:t>
            </a:r>
          </a:p>
          <a:p>
            <a:pPr algn="ctr"/>
            <a:r>
              <a:rPr lang="en-US" altLang="zh-CN" sz="800"/>
              <a:t>+</a:t>
            </a:r>
          </a:p>
          <a:p>
            <a:pPr algn="ctr"/>
            <a:r>
              <a:rPr lang="en-US" altLang="zh-CN" sz="800"/>
              <a:t>Dropout </a:t>
            </a:r>
          </a:p>
        </p:txBody>
      </p:sp>
      <p:sp>
        <p:nvSpPr>
          <p:cNvPr id="17" name="文本框 16"/>
          <p:cNvSpPr txBox="1"/>
          <p:nvPr>
            <p:custDataLst>
              <p:tags r:id="rId14"/>
            </p:custDataLst>
          </p:nvPr>
        </p:nvSpPr>
        <p:spPr>
          <a:xfrm>
            <a:off x="4050030" y="1720215"/>
            <a:ext cx="712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/>
              <a:t>Output Layer</a:t>
            </a:r>
          </a:p>
          <a:p>
            <a:pPr algn="ctr"/>
            <a:r>
              <a:rPr lang="en-US" altLang="zh-CN" sz="800"/>
              <a:t>Gaze on/</a:t>
            </a:r>
          </a:p>
          <a:p>
            <a:pPr algn="ctr"/>
            <a:r>
              <a:rPr lang="en-US" altLang="zh-CN" sz="800"/>
              <a:t>Non gaze</a:t>
            </a:r>
          </a:p>
        </p:txBody>
      </p:sp>
      <p:cxnSp>
        <p:nvCxnSpPr>
          <p:cNvPr id="18" name="直接箭头连接符 17"/>
          <p:cNvCxnSpPr>
            <a:stCxn id="11" idx="3"/>
            <a:endCxn id="13" idx="1"/>
          </p:cNvCxnSpPr>
          <p:nvPr/>
        </p:nvCxnSpPr>
        <p:spPr>
          <a:xfrm flipV="1">
            <a:off x="839470" y="2008199"/>
            <a:ext cx="233045" cy="61554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>
            <p:custDataLst>
              <p:tags r:id="rId15"/>
            </p:custDataLst>
          </p:nvPr>
        </p:nvCxnSpPr>
        <p:spPr>
          <a:xfrm>
            <a:off x="1736726" y="2007870"/>
            <a:ext cx="146685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>
            <p:custDataLst>
              <p:tags r:id="rId16"/>
            </p:custDataLst>
          </p:nvPr>
        </p:nvCxnSpPr>
        <p:spPr>
          <a:xfrm>
            <a:off x="2487295" y="2007870"/>
            <a:ext cx="144780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>
            <p:custDataLst>
              <p:tags r:id="rId17"/>
            </p:custDataLst>
          </p:nvPr>
        </p:nvCxnSpPr>
        <p:spPr>
          <a:xfrm>
            <a:off x="3224530" y="2007870"/>
            <a:ext cx="135890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>
            <p:custDataLst>
              <p:tags r:id="rId18"/>
            </p:custDataLst>
          </p:nvPr>
        </p:nvCxnSpPr>
        <p:spPr>
          <a:xfrm>
            <a:off x="3968115" y="2007870"/>
            <a:ext cx="140970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6AE6E-907B-1FF6-0DD9-E78EF693D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12D5C977-461E-1760-E2EA-EE855C00B8D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-270510" y="107950"/>
            <a:ext cx="9678035" cy="107595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defRPr/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Introduction of Work – </a:t>
            </a:r>
          </a:p>
          <a:p>
            <a:pPr algn="ctr">
              <a:defRPr/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🧠 Model Design and Evaluation in VR Collaboration?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pitchFamily="34" charset="-122"/>
                <a:sym typeface="+mn-lt"/>
              </a:rPr>
              <a:t> </a:t>
            </a:r>
            <a:endParaRPr lang="id-ID" sz="2000" dirty="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/>
              <a:ea typeface="微软雅黑 Light" panose="020B0502040204020203" charset="-122"/>
              <a:cs typeface="+mn-ea"/>
              <a:sym typeface="+mn-lt"/>
            </a:endParaRPr>
          </a:p>
          <a:p>
            <a:pPr algn="ctr">
              <a:defRPr/>
            </a:pPr>
            <a:endParaRPr lang="id-ID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/>
              <a:ea typeface="微软雅黑 Light" panose="020B0502040204020203" charset="-122"/>
              <a:cs typeface="+mn-ea"/>
              <a:sym typeface="+mn-lt"/>
            </a:endParaRPr>
          </a:p>
        </p:txBody>
      </p:sp>
      <p:sp>
        <p:nvSpPr>
          <p:cNvPr id="24" name="Rectangle 120">
            <a:extLst>
              <a:ext uri="{FF2B5EF4-FFF2-40B4-BE49-F238E27FC236}">
                <a16:creationId xmlns:a16="http://schemas.microsoft.com/office/drawing/2014/main" id="{2985C82A-276C-0FA0-FDBA-33D23798F4C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97256" y="986156"/>
            <a:ext cx="7439025" cy="2762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 defTabSz="685800">
              <a:defRPr/>
            </a:pPr>
            <a:r>
              <a:rPr lang="en-US" altLang="zh-CN" sz="900" b="1" dirty="0"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Custom MLP Model Design and Comparison with LLM</a:t>
            </a:r>
          </a:p>
          <a:p>
            <a:pPr algn="ctr" defTabSz="685800">
              <a:defRPr/>
            </a:pPr>
            <a:r>
              <a:rPr lang="id-ID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/>
                <a:ea typeface="微软雅黑 Light" panose="020B0502040204020203" charset="-122"/>
                <a:cs typeface="+mn-ea"/>
                <a:sym typeface="+mn-lt"/>
              </a:rPr>
              <a:t>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CC22CE0-A3B1-D231-40C3-D884B5CE3B8C}"/>
              </a:ext>
            </a:extLst>
          </p:cNvPr>
          <p:cNvGrpSpPr/>
          <p:nvPr/>
        </p:nvGrpSpPr>
        <p:grpSpPr>
          <a:xfrm>
            <a:off x="127000" y="1687831"/>
            <a:ext cx="712470" cy="674309"/>
            <a:chOff x="127000" y="1687831"/>
            <a:chExt cx="712470" cy="674309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ADA8930C-12DC-710C-B76D-0FEACFC4564F}"/>
                </a:ext>
              </a:extLst>
            </p:cNvPr>
            <p:cNvSpPr/>
            <p:nvPr/>
          </p:nvSpPr>
          <p:spPr>
            <a:xfrm>
              <a:off x="178436" y="1687831"/>
              <a:ext cx="616585" cy="630555"/>
            </a:xfrm>
            <a:prstGeom prst="roundRect">
              <a:avLst>
                <a:gd name="adj" fmla="val 13285"/>
              </a:avLst>
            </a:prstGeom>
            <a:gradFill>
              <a:gsLst>
                <a:gs pos="42000">
                  <a:srgbClr val="BFD0ED"/>
                </a:gs>
                <a:gs pos="0">
                  <a:srgbClr val="D2DEF2"/>
                </a:gs>
                <a:gs pos="100000">
                  <a:srgbClr val="ACC1E7"/>
                </a:gs>
              </a:gsLst>
              <a:lin scaled="1"/>
            </a:gra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0B61565-7A99-A644-8278-51D7656392FA}"/>
                </a:ext>
              </a:extLst>
            </p:cNvPr>
            <p:cNvSpPr txBox="1"/>
            <p:nvPr/>
          </p:nvSpPr>
          <p:spPr>
            <a:xfrm>
              <a:off x="127000" y="1777365"/>
              <a:ext cx="7124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" dirty="0"/>
                <a:t>Input Layer</a:t>
              </a:r>
            </a:p>
            <a:p>
              <a:pPr algn="ctr"/>
              <a:r>
                <a:rPr lang="en-US" altLang="zh-CN" sz="800" dirty="0"/>
                <a:t>(Dimension: </a:t>
              </a:r>
              <a:r>
                <a:rPr lang="en-US" altLang="zh-CN" sz="800" dirty="0" err="1"/>
                <a:t>input_dim</a:t>
              </a:r>
              <a:r>
                <a:rPr lang="en-US" altLang="zh-CN" sz="800" dirty="0"/>
                <a:t>)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5319C86-0971-0823-3C89-CB2423B44736}"/>
              </a:ext>
            </a:extLst>
          </p:cNvPr>
          <p:cNvGrpSpPr/>
          <p:nvPr/>
        </p:nvGrpSpPr>
        <p:grpSpPr>
          <a:xfrm>
            <a:off x="4050030" y="1687831"/>
            <a:ext cx="712470" cy="630555"/>
            <a:chOff x="4050030" y="1687831"/>
            <a:chExt cx="712470" cy="630555"/>
          </a:xfrm>
        </p:grpSpPr>
        <p:sp>
          <p:nvSpPr>
            <p:cNvPr id="10" name="圆角矩形 9">
              <a:extLst>
                <a:ext uri="{FF2B5EF4-FFF2-40B4-BE49-F238E27FC236}">
                  <a16:creationId xmlns:a16="http://schemas.microsoft.com/office/drawing/2014/main" id="{DE0D2917-3C5C-3629-652F-F42566CF8EFB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4097656" y="1687831"/>
              <a:ext cx="616585" cy="630555"/>
            </a:xfrm>
            <a:prstGeom prst="roundRect">
              <a:avLst>
                <a:gd name="adj" fmla="val 13285"/>
              </a:avLst>
            </a:prstGeom>
            <a:gradFill>
              <a:gsLst>
                <a:gs pos="42000">
                  <a:srgbClr val="BFD0ED"/>
                </a:gs>
                <a:gs pos="0">
                  <a:srgbClr val="D2DEF2"/>
                </a:gs>
                <a:gs pos="100000">
                  <a:srgbClr val="ACC1E7"/>
                </a:gs>
              </a:gsLst>
              <a:lin scaled="1"/>
            </a:gra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60B9FBE-B825-438E-C55F-7F4356CEB06E}"/>
                </a:ext>
              </a:extLst>
            </p:cNvPr>
            <p:cNvSpPr txBox="1"/>
            <p:nvPr>
              <p:custDataLst>
                <p:tags r:id="rId16"/>
              </p:custDataLst>
            </p:nvPr>
          </p:nvSpPr>
          <p:spPr>
            <a:xfrm>
              <a:off x="4050030" y="1720215"/>
              <a:ext cx="7124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" dirty="0"/>
                <a:t>Output Layer</a:t>
              </a:r>
            </a:p>
            <a:p>
              <a:pPr algn="ctr"/>
              <a:r>
                <a:rPr lang="en-US" altLang="zh-CN" sz="800" dirty="0"/>
                <a:t>Gaze on/</a:t>
              </a:r>
            </a:p>
            <a:p>
              <a:pPr algn="ctr"/>
              <a:r>
                <a:rPr lang="en-US" altLang="zh-CN" sz="800" dirty="0"/>
                <a:t>Non gaze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CE0F000-5705-3C09-1441-6203C9697A10}"/>
              </a:ext>
            </a:extLst>
          </p:cNvPr>
          <p:cNvGrpSpPr/>
          <p:nvPr/>
        </p:nvGrpSpPr>
        <p:grpSpPr>
          <a:xfrm>
            <a:off x="839470" y="1687831"/>
            <a:ext cx="3269615" cy="630555"/>
            <a:chOff x="839470" y="1687831"/>
            <a:chExt cx="3269615" cy="630555"/>
          </a:xfrm>
        </p:grpSpPr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753CDCE6-359C-7638-50D6-82560DEA07FB}"/>
                </a:ext>
              </a:extLst>
            </p:cNvPr>
            <p:cNvCxnSpPr>
              <a:stCxn id="11" idx="3"/>
              <a:endCxn id="13" idx="1"/>
            </p:cNvCxnSpPr>
            <p:nvPr/>
          </p:nvCxnSpPr>
          <p:spPr>
            <a:xfrm flipV="1">
              <a:off x="839470" y="2008199"/>
              <a:ext cx="233045" cy="61554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37F7A41-F579-F05B-A354-955938BB8A93}"/>
                </a:ext>
              </a:extLst>
            </p:cNvPr>
            <p:cNvGrpSpPr/>
            <p:nvPr/>
          </p:nvGrpSpPr>
          <p:grpSpPr>
            <a:xfrm>
              <a:off x="1072515" y="1687831"/>
              <a:ext cx="2939415" cy="630555"/>
              <a:chOff x="1072515" y="1687831"/>
              <a:chExt cx="2939415" cy="630555"/>
            </a:xfrm>
          </p:grpSpPr>
          <p:sp>
            <p:nvSpPr>
              <p:cNvPr id="6" name="圆角矩形 5">
                <a:extLst>
                  <a:ext uri="{FF2B5EF4-FFF2-40B4-BE49-F238E27FC236}">
                    <a16:creationId xmlns:a16="http://schemas.microsoft.com/office/drawing/2014/main" id="{00753309-0444-81A5-6D01-7FEBEA722CD1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1123316" y="1687831"/>
                <a:ext cx="616585" cy="630555"/>
              </a:xfrm>
              <a:prstGeom prst="roundRect">
                <a:avLst>
                  <a:gd name="adj" fmla="val 13285"/>
                </a:avLst>
              </a:prstGeom>
              <a:gradFill>
                <a:gsLst>
                  <a:gs pos="42000">
                    <a:srgbClr val="BFD0ED"/>
                  </a:gs>
                  <a:gs pos="0">
                    <a:srgbClr val="D2DEF2"/>
                  </a:gs>
                  <a:gs pos="100000">
                    <a:srgbClr val="ACC1E7"/>
                  </a:gs>
                </a:gsLst>
                <a:lin scaled="1"/>
              </a:gradFill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圆角矩形 6">
                <a:extLst>
                  <a:ext uri="{FF2B5EF4-FFF2-40B4-BE49-F238E27FC236}">
                    <a16:creationId xmlns:a16="http://schemas.microsoft.com/office/drawing/2014/main" id="{5039ECF4-809C-F8FC-A8E8-BB15CAF44C8D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1866901" y="1687831"/>
                <a:ext cx="616585" cy="630555"/>
              </a:xfrm>
              <a:prstGeom prst="roundRect">
                <a:avLst>
                  <a:gd name="adj" fmla="val 13285"/>
                </a:avLst>
              </a:prstGeom>
              <a:gradFill>
                <a:gsLst>
                  <a:gs pos="42000">
                    <a:srgbClr val="BFD0ED"/>
                  </a:gs>
                  <a:gs pos="0">
                    <a:srgbClr val="D2DEF2"/>
                  </a:gs>
                  <a:gs pos="100000">
                    <a:srgbClr val="ACC1E7"/>
                  </a:gs>
                </a:gsLst>
                <a:lin scaled="1"/>
              </a:gradFill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圆角矩形 7">
                <a:extLst>
                  <a:ext uri="{FF2B5EF4-FFF2-40B4-BE49-F238E27FC236}">
                    <a16:creationId xmlns:a16="http://schemas.microsoft.com/office/drawing/2014/main" id="{B24586DD-FD2D-0019-C2AC-9EAC0B02A6AA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>
                <a:off x="2610486" y="1687831"/>
                <a:ext cx="616585" cy="630555"/>
              </a:xfrm>
              <a:prstGeom prst="roundRect">
                <a:avLst>
                  <a:gd name="adj" fmla="val 13285"/>
                </a:avLst>
              </a:prstGeom>
              <a:gradFill>
                <a:gsLst>
                  <a:gs pos="42000">
                    <a:srgbClr val="BFD0ED"/>
                  </a:gs>
                  <a:gs pos="0">
                    <a:srgbClr val="D2DEF2"/>
                  </a:gs>
                  <a:gs pos="100000">
                    <a:srgbClr val="ACC1E7"/>
                  </a:gs>
                </a:gsLst>
                <a:lin scaled="1"/>
              </a:gradFill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圆角矩形 8">
                <a:extLst>
                  <a:ext uri="{FF2B5EF4-FFF2-40B4-BE49-F238E27FC236}">
                    <a16:creationId xmlns:a16="http://schemas.microsoft.com/office/drawing/2014/main" id="{79A45345-D9D9-A9E9-3907-FC9E2A4F56DA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3354071" y="1687831"/>
                <a:ext cx="616585" cy="630555"/>
              </a:xfrm>
              <a:prstGeom prst="roundRect">
                <a:avLst>
                  <a:gd name="adj" fmla="val 13285"/>
                </a:avLst>
              </a:prstGeom>
              <a:gradFill>
                <a:gsLst>
                  <a:gs pos="42000">
                    <a:srgbClr val="BFD0ED"/>
                  </a:gs>
                  <a:gs pos="0">
                    <a:srgbClr val="D2DEF2"/>
                  </a:gs>
                  <a:gs pos="100000">
                    <a:srgbClr val="ACC1E7"/>
                  </a:gs>
                </a:gsLst>
                <a:lin scaled="1"/>
              </a:gradFill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D98E643F-5397-E9F6-2315-436C5C642C3B}"/>
                  </a:ext>
                </a:extLst>
              </p:cNvPr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072515" y="1777366"/>
                <a:ext cx="7124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800"/>
                  <a:t>Fully ConnectedLayer 1</a:t>
                </a:r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540B4327-FAA2-BF12-D18D-E0189382B831}"/>
                  </a:ext>
                </a:extLst>
              </p:cNvPr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1818640" y="1777365"/>
                <a:ext cx="7124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800"/>
                  <a:t>ReLU</a:t>
                </a:r>
              </a:p>
              <a:p>
                <a:pPr algn="ctr"/>
                <a:r>
                  <a:rPr lang="en-US" altLang="zh-CN" sz="800"/>
                  <a:t>+</a:t>
                </a:r>
              </a:p>
              <a:p>
                <a:pPr algn="ctr"/>
                <a:r>
                  <a:rPr lang="en-US" altLang="zh-CN" sz="800"/>
                  <a:t>Dropout</a:t>
                </a:r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3DADEAD-DFE0-79A1-36C1-4B0084E6F481}"/>
                  </a:ext>
                </a:extLst>
              </p:cNvPr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2562225" y="1777366"/>
                <a:ext cx="7124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800"/>
                  <a:t>Fully ConnectedLayer 2</a:t>
                </a: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F6AAAB69-24BF-6F06-4FC4-6614CB85C9EE}"/>
                  </a:ext>
                </a:extLst>
              </p:cNvPr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3299460" y="1777365"/>
                <a:ext cx="7124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800" dirty="0"/>
                  <a:t>ReLU</a:t>
                </a:r>
              </a:p>
              <a:p>
                <a:pPr algn="ctr"/>
                <a:r>
                  <a:rPr lang="en-US" altLang="zh-CN" sz="800" dirty="0"/>
                  <a:t>+</a:t>
                </a:r>
              </a:p>
              <a:p>
                <a:pPr algn="ctr"/>
                <a:r>
                  <a:rPr lang="en-US" altLang="zh-CN" sz="800" dirty="0"/>
                  <a:t>Dropout </a:t>
                </a:r>
              </a:p>
            </p:txBody>
          </p: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FBE3DE94-959B-09DC-FE3E-359E5D203109}"/>
                  </a:ext>
                </a:extLst>
              </p:cNvPr>
              <p:cNvCxnSpPr/>
              <p:nvPr>
                <p:custDataLst>
                  <p:tags r:id="rId12"/>
                </p:custDataLst>
              </p:nvPr>
            </p:nvCxnSpPr>
            <p:spPr>
              <a:xfrm>
                <a:off x="1736726" y="2007870"/>
                <a:ext cx="146685" cy="0"/>
              </a:xfrm>
              <a:prstGeom prst="straightConnector1">
                <a:avLst/>
              </a:prstGeom>
              <a:ln>
                <a:headEnd type="none" w="med" len="med"/>
                <a:tailEnd type="triangle" w="med" len="med"/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1C22A0EB-749E-8803-49BA-BB93520433C8}"/>
                  </a:ext>
                </a:extLst>
              </p:cNvPr>
              <p:cNvCxnSpPr/>
              <p:nvPr>
                <p:custDataLst>
                  <p:tags r:id="rId13"/>
                </p:custDataLst>
              </p:nvPr>
            </p:nvCxnSpPr>
            <p:spPr>
              <a:xfrm>
                <a:off x="2487295" y="2007870"/>
                <a:ext cx="144780" cy="0"/>
              </a:xfrm>
              <a:prstGeom prst="straightConnector1">
                <a:avLst/>
              </a:prstGeom>
              <a:ln>
                <a:headEnd type="none" w="med" len="med"/>
                <a:tailEnd type="triangle" w="med" len="med"/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>
                <a:extLst>
                  <a:ext uri="{FF2B5EF4-FFF2-40B4-BE49-F238E27FC236}">
                    <a16:creationId xmlns:a16="http://schemas.microsoft.com/office/drawing/2014/main" id="{CD2E8262-1426-0413-5CB1-1BDCE3365516}"/>
                  </a:ext>
                </a:extLst>
              </p:cNvPr>
              <p:cNvCxnSpPr/>
              <p:nvPr>
                <p:custDataLst>
                  <p:tags r:id="rId14"/>
                </p:custDataLst>
              </p:nvPr>
            </p:nvCxnSpPr>
            <p:spPr>
              <a:xfrm>
                <a:off x="3224530" y="2007870"/>
                <a:ext cx="135890" cy="0"/>
              </a:xfrm>
              <a:prstGeom prst="straightConnector1">
                <a:avLst/>
              </a:prstGeom>
              <a:ln>
                <a:headEnd type="none" w="med" len="med"/>
                <a:tailEnd type="triangle" w="med" len="med"/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</p:grp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D9CE7049-E8B5-639E-8B8B-BC91EA8D9ADA}"/>
                </a:ext>
              </a:extLst>
            </p:cNvPr>
            <p:cNvCxnSpPr/>
            <p:nvPr>
              <p:custDataLst>
                <p:tags r:id="rId3"/>
              </p:custDataLst>
            </p:nvPr>
          </p:nvCxnSpPr>
          <p:spPr>
            <a:xfrm>
              <a:off x="3968115" y="2007870"/>
              <a:ext cx="140970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sp>
        <p:nvSpPr>
          <p:cNvPr id="2" name="圆角矩形 4">
            <a:extLst>
              <a:ext uri="{FF2B5EF4-FFF2-40B4-BE49-F238E27FC236}">
                <a16:creationId xmlns:a16="http://schemas.microsoft.com/office/drawing/2014/main" id="{1C889663-5BBD-F0D3-FEED-F34A19EC746E}"/>
              </a:ext>
            </a:extLst>
          </p:cNvPr>
          <p:cNvSpPr/>
          <p:nvPr/>
        </p:nvSpPr>
        <p:spPr>
          <a:xfrm>
            <a:off x="659093" y="3192712"/>
            <a:ext cx="1747838" cy="884754"/>
          </a:xfrm>
          <a:prstGeom prst="roundRect">
            <a:avLst>
              <a:gd name="adj" fmla="val 13285"/>
            </a:avLst>
          </a:prstGeom>
          <a:solidFill>
            <a:schemeClr val="accent2"/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Input:</a:t>
            </a:r>
          </a:p>
          <a:p>
            <a:pPr algn="ctr"/>
            <a:r>
              <a:rPr lang="en-US" altLang="zh-CN" dirty="0"/>
              <a:t>Speech</a:t>
            </a:r>
            <a:endParaRPr lang="zh-CN" altLang="en-US" dirty="0"/>
          </a:p>
        </p:txBody>
      </p:sp>
      <p:sp>
        <p:nvSpPr>
          <p:cNvPr id="4" name="圆角矩形 4">
            <a:extLst>
              <a:ext uri="{FF2B5EF4-FFF2-40B4-BE49-F238E27FC236}">
                <a16:creationId xmlns:a16="http://schemas.microsoft.com/office/drawing/2014/main" id="{08740DBE-BA75-76EE-3D47-4E36029F965C}"/>
              </a:ext>
            </a:extLst>
          </p:cNvPr>
          <p:cNvSpPr/>
          <p:nvPr/>
        </p:nvSpPr>
        <p:spPr>
          <a:xfrm>
            <a:off x="5509608" y="3192712"/>
            <a:ext cx="3088253" cy="884754"/>
          </a:xfrm>
          <a:prstGeom prst="roundRect">
            <a:avLst>
              <a:gd name="adj" fmla="val 13285"/>
            </a:avLst>
          </a:prstGeom>
          <a:solidFill>
            <a:schemeClr val="accent2"/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Output:</a:t>
            </a:r>
          </a:p>
          <a:p>
            <a:pPr algn="ctr"/>
            <a:r>
              <a:rPr lang="en-US" altLang="zh-CN" dirty="0"/>
              <a:t>Gazing or Not Gazing</a:t>
            </a:r>
            <a:endParaRPr lang="zh-CN" alt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DF164F6-A43F-D0FC-7530-17FEB0D1E41A}"/>
              </a:ext>
            </a:extLst>
          </p:cNvPr>
          <p:cNvGrpSpPr/>
          <p:nvPr/>
        </p:nvGrpSpPr>
        <p:grpSpPr>
          <a:xfrm>
            <a:off x="2406931" y="3094068"/>
            <a:ext cx="3102677" cy="541021"/>
            <a:chOff x="2406931" y="3094068"/>
            <a:chExt cx="3102677" cy="541021"/>
          </a:xfrm>
        </p:grpSpPr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079EA41-2CFA-75D1-E4C9-E238DC37E198}"/>
                </a:ext>
              </a:extLst>
            </p:cNvPr>
            <p:cNvCxnSpPr>
              <a:cxnSpLocks/>
              <a:stCxn id="2" idx="3"/>
              <a:endCxn id="4" idx="1"/>
            </p:cNvCxnSpPr>
            <p:nvPr/>
          </p:nvCxnSpPr>
          <p:spPr>
            <a:xfrm>
              <a:off x="2406931" y="3635089"/>
              <a:ext cx="3102677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ED8CE2A-EE66-431E-8907-BAFD0175C6BD}"/>
                </a:ext>
              </a:extLst>
            </p:cNvPr>
            <p:cNvSpPr txBox="1"/>
            <p:nvPr/>
          </p:nvSpPr>
          <p:spPr>
            <a:xfrm>
              <a:off x="2599811" y="3094068"/>
              <a:ext cx="271691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 Bold" panose="020B0604020202090204" charset="0"/>
                  <a:ea typeface="微软雅黑" panose="020B0503020204020204" pitchFamily="34" charset="-122"/>
                  <a:cs typeface="Arial Bold" panose="020B0604020202090204" charset="0"/>
                  <a:sym typeface="+mn-lt"/>
                </a:rPr>
                <a:t>🧠 Model </a:t>
              </a:r>
              <a:r>
                <a: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 Bold" panose="020B0604020202090204" charset="0"/>
                  <a:ea typeface="微软雅黑" panose="020B0503020204020204" pitchFamily="34" charset="-122"/>
                  <a:cs typeface="Arial Bold" panose="020B0604020202090204" charset="0"/>
                  <a:sym typeface="+mn-lt"/>
                </a:rPr>
                <a:t>Design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9977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1.48148E-6 L 0.11094 0.3132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38" y="1564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46914E-6 L 0.27882 0.3302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41" y="1651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2.46914E-6 L 0.16823 0.27284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03" y="13642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95C09-A27D-AFD6-E646-917D4AD0B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F03AC6DF-0A46-0D1F-0CEF-C5EA629811B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84860" y="2135323"/>
            <a:ext cx="7299960" cy="2123619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defRPr/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Which</a:t>
            </a: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 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Model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:</a:t>
            </a:r>
          </a:p>
          <a:p>
            <a:pPr algn="ctr"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 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Arial Bold" panose="020B0604020202090204" charset="0"/>
              <a:ea typeface="微软雅黑" panose="020B0503020204020204" pitchFamily="34" charset="-122"/>
              <a:cs typeface="Arial Bold" panose="020B0604020202090204" charset="0"/>
              <a:sym typeface="+mn-lt"/>
            </a:endParaRPr>
          </a:p>
          <a:p>
            <a:pPr algn="ctr">
              <a:defRPr/>
            </a:pPr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Large</a:t>
            </a: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Language</a:t>
            </a: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Model</a:t>
            </a: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 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Arial Bold" panose="020B0604020202090204" charset="0"/>
              <a:ea typeface="微软雅黑" panose="020B0503020204020204" pitchFamily="34" charset="-122"/>
              <a:cs typeface="Arial Bold" panose="020B0604020202090204" charset="0"/>
              <a:sym typeface="+mn-lt"/>
            </a:endParaRPr>
          </a:p>
          <a:p>
            <a:pPr algn="ctr">
              <a:defRPr/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or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 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Arial Bold" panose="020B0604020202090204" charset="0"/>
              <a:ea typeface="微软雅黑" panose="020B0503020204020204" pitchFamily="34" charset="-122"/>
              <a:cs typeface="Arial Bold" panose="020B0604020202090204" charset="0"/>
              <a:sym typeface="+mn-lt"/>
            </a:endParaRPr>
          </a:p>
          <a:p>
            <a:pPr algn="ctr">
              <a:defRPr/>
            </a:pPr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Classic</a:t>
            </a: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Machine</a:t>
            </a: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Learning</a:t>
            </a: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90204" charset="0"/>
                <a:ea typeface="微软雅黑" panose="020B0503020204020204" pitchFamily="34" charset="-122"/>
                <a:cs typeface="Arial Bold" panose="020B0604020202090204" charset="0"/>
                <a:sym typeface="+mn-lt"/>
              </a:rPr>
              <a:t>Model?</a:t>
            </a:r>
            <a:endParaRPr lang="id-ID" sz="2000" dirty="0">
              <a:solidFill>
                <a:schemeClr val="tx1">
                  <a:lumMod val="50000"/>
                  <a:lumOff val="50000"/>
                </a:schemeClr>
              </a:solidFill>
              <a:latin typeface="Calibri Light" panose="020F0302020204030204"/>
              <a:ea typeface="微软雅黑 Light" panose="020B0502040204020203" charset="-122"/>
              <a:cs typeface="+mn-ea"/>
              <a:sym typeface="+mn-lt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6CD1D9F-E5DD-9B43-9F0C-501116D328AE}"/>
              </a:ext>
            </a:extLst>
          </p:cNvPr>
          <p:cNvGrpSpPr/>
          <p:nvPr/>
        </p:nvGrpSpPr>
        <p:grpSpPr>
          <a:xfrm>
            <a:off x="704813" y="709548"/>
            <a:ext cx="7938768" cy="983398"/>
            <a:chOff x="659093" y="3094068"/>
            <a:chExt cx="7938768" cy="983398"/>
          </a:xfrm>
        </p:grpSpPr>
        <p:sp>
          <p:nvSpPr>
            <p:cNvPr id="2" name="圆角矩形 4">
              <a:extLst>
                <a:ext uri="{FF2B5EF4-FFF2-40B4-BE49-F238E27FC236}">
                  <a16:creationId xmlns:a16="http://schemas.microsoft.com/office/drawing/2014/main" id="{6A5B4AD8-1C56-0A72-7358-F26EF00C70FF}"/>
                </a:ext>
              </a:extLst>
            </p:cNvPr>
            <p:cNvSpPr/>
            <p:nvPr/>
          </p:nvSpPr>
          <p:spPr>
            <a:xfrm>
              <a:off x="659093" y="3192712"/>
              <a:ext cx="1747838" cy="884754"/>
            </a:xfrm>
            <a:prstGeom prst="roundRect">
              <a:avLst>
                <a:gd name="adj" fmla="val 13285"/>
              </a:avLst>
            </a:prstGeom>
            <a:solidFill>
              <a:schemeClr val="accent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Input:</a:t>
              </a:r>
            </a:p>
            <a:p>
              <a:pPr algn="ctr"/>
              <a:r>
                <a:rPr lang="en-US" altLang="zh-CN" dirty="0"/>
                <a:t>Speech</a:t>
              </a:r>
              <a:endParaRPr lang="zh-CN" altLang="en-US" dirty="0"/>
            </a:p>
          </p:txBody>
        </p:sp>
        <p:sp>
          <p:nvSpPr>
            <p:cNvPr id="4" name="圆角矩形 4">
              <a:extLst>
                <a:ext uri="{FF2B5EF4-FFF2-40B4-BE49-F238E27FC236}">
                  <a16:creationId xmlns:a16="http://schemas.microsoft.com/office/drawing/2014/main" id="{618CEABD-E657-1AF8-F160-52A0EED8C3AC}"/>
                </a:ext>
              </a:extLst>
            </p:cNvPr>
            <p:cNvSpPr/>
            <p:nvPr/>
          </p:nvSpPr>
          <p:spPr>
            <a:xfrm>
              <a:off x="5509608" y="3192712"/>
              <a:ext cx="3088253" cy="884754"/>
            </a:xfrm>
            <a:prstGeom prst="roundRect">
              <a:avLst>
                <a:gd name="adj" fmla="val 13285"/>
              </a:avLst>
            </a:prstGeom>
            <a:solidFill>
              <a:schemeClr val="accent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Output:</a:t>
              </a:r>
            </a:p>
            <a:p>
              <a:pPr algn="ctr"/>
              <a:r>
                <a:rPr lang="en-US" altLang="zh-CN" dirty="0"/>
                <a:t>Gazing or Not Gazing</a:t>
              </a:r>
              <a:endParaRPr lang="zh-CN" altLang="en-US" dirty="0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9D3780A-667C-3F4A-56AE-1831714212A9}"/>
                </a:ext>
              </a:extLst>
            </p:cNvPr>
            <p:cNvGrpSpPr/>
            <p:nvPr/>
          </p:nvGrpSpPr>
          <p:grpSpPr>
            <a:xfrm>
              <a:off x="2406931" y="3094068"/>
              <a:ext cx="3102677" cy="541021"/>
              <a:chOff x="2406931" y="3094068"/>
              <a:chExt cx="3102677" cy="541021"/>
            </a:xfrm>
          </p:grpSpPr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97895A9A-3D29-5E25-A714-31BB956C7006}"/>
                  </a:ext>
                </a:extLst>
              </p:cNvPr>
              <p:cNvCxnSpPr>
                <a:cxnSpLocks/>
                <a:stCxn id="2" idx="3"/>
                <a:endCxn id="4" idx="1"/>
              </p:cNvCxnSpPr>
              <p:nvPr/>
            </p:nvCxnSpPr>
            <p:spPr>
              <a:xfrm>
                <a:off x="2406931" y="3635089"/>
                <a:ext cx="3102677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E53CF2C-67E5-9ACD-4A08-E2085E063378}"/>
                  </a:ext>
                </a:extLst>
              </p:cNvPr>
              <p:cNvSpPr txBox="1"/>
              <p:nvPr/>
            </p:nvSpPr>
            <p:spPr>
              <a:xfrm>
                <a:off x="2599811" y="3094068"/>
                <a:ext cx="2716917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 Bold" panose="020B0604020202090204" charset="0"/>
                    <a:ea typeface="微软雅黑" panose="020B0503020204020204" pitchFamily="34" charset="-122"/>
                    <a:cs typeface="Arial Bold" panose="020B0604020202090204" charset="0"/>
                    <a:sym typeface="+mn-lt"/>
                  </a:rPr>
                  <a:t>🧠 Model </a:t>
                </a:r>
                <a:r>
                  <a:rPr lang="en-US" altLang="zh-CN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highlight>
                      <a:srgbClr val="FFFF00"/>
                    </a:highlight>
                    <a:latin typeface="Arial Bold" panose="020B0604020202090204" charset="0"/>
                    <a:ea typeface="微软雅黑" panose="020B0503020204020204" pitchFamily="34" charset="-122"/>
                    <a:cs typeface="Arial Bold" panose="020B0604020202090204" charset="0"/>
                    <a:sym typeface="+mn-lt"/>
                  </a:rPr>
                  <a:t>Design</a:t>
                </a:r>
                <a:r>
                  <a:rPr lang="en-US" altLang="zh-CN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 Bold" panose="020B0604020202090204" charset="0"/>
                    <a:ea typeface="微软雅黑" panose="020B0503020204020204" pitchFamily="34" charset="-122"/>
                    <a:cs typeface="Arial Bold" panose="020B0604020202090204" charset="0"/>
                    <a:sym typeface="+mn-lt"/>
                  </a:rPr>
                  <a:t> </a:t>
                </a: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17152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2B53B7-9F9B-D7E2-FC91-93B64E59C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8678C-7A67-FF06-6E86-F8C7CBE6E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54" y="0"/>
            <a:ext cx="7886700" cy="490969"/>
          </a:xfrm>
        </p:spPr>
        <p:txBody>
          <a:bodyPr>
            <a:normAutofit fontScale="90000"/>
          </a:bodyPr>
          <a:lstStyle/>
          <a:p>
            <a:r>
              <a:rPr lang="en-AU" sz="2400" dirty="0">
                <a:latin typeface="Franklin Gothic Medium" panose="020B0603020102020204" pitchFamily="34" charset="0"/>
              </a:rPr>
              <a:t>Model Design: Large Language Model</a:t>
            </a:r>
            <a:endParaRPr lang="en-US" sz="2400" dirty="0">
              <a:latin typeface="Franklin Gothic Medium" panose="020B06030201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DB1EEE-D834-C636-32EC-A04148A453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20000"/>
          </a:bodyPr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AE39E2B-7538-E9C5-A02E-8550553B9A41}"/>
              </a:ext>
            </a:extLst>
          </p:cNvPr>
          <p:cNvGrpSpPr/>
          <p:nvPr/>
        </p:nvGrpSpPr>
        <p:grpSpPr>
          <a:xfrm>
            <a:off x="727673" y="2858388"/>
            <a:ext cx="7938768" cy="983398"/>
            <a:chOff x="659093" y="3094068"/>
            <a:chExt cx="7938768" cy="983398"/>
          </a:xfrm>
        </p:grpSpPr>
        <p:sp>
          <p:nvSpPr>
            <p:cNvPr id="10" name="圆角矩形 4">
              <a:extLst>
                <a:ext uri="{FF2B5EF4-FFF2-40B4-BE49-F238E27FC236}">
                  <a16:creationId xmlns:a16="http://schemas.microsoft.com/office/drawing/2014/main" id="{E0DB49A4-EC68-B311-5779-45D53FFCDB2A}"/>
                </a:ext>
              </a:extLst>
            </p:cNvPr>
            <p:cNvSpPr/>
            <p:nvPr/>
          </p:nvSpPr>
          <p:spPr>
            <a:xfrm>
              <a:off x="659093" y="3192712"/>
              <a:ext cx="1747838" cy="884754"/>
            </a:xfrm>
            <a:prstGeom prst="roundRect">
              <a:avLst>
                <a:gd name="adj" fmla="val 13285"/>
              </a:avLst>
            </a:prstGeom>
            <a:solidFill>
              <a:schemeClr val="accent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Input:</a:t>
              </a:r>
            </a:p>
            <a:p>
              <a:pPr algn="ctr"/>
              <a:r>
                <a:rPr lang="en-US" altLang="zh-CN" dirty="0"/>
                <a:t>Speech</a:t>
              </a:r>
              <a:endParaRPr lang="zh-CN" altLang="en-US" dirty="0"/>
            </a:p>
          </p:txBody>
        </p:sp>
        <p:sp>
          <p:nvSpPr>
            <p:cNvPr id="11" name="圆角矩形 4">
              <a:extLst>
                <a:ext uri="{FF2B5EF4-FFF2-40B4-BE49-F238E27FC236}">
                  <a16:creationId xmlns:a16="http://schemas.microsoft.com/office/drawing/2014/main" id="{7FFA05A0-3577-3E95-C774-354C8EF7D5A1}"/>
                </a:ext>
              </a:extLst>
            </p:cNvPr>
            <p:cNvSpPr/>
            <p:nvPr/>
          </p:nvSpPr>
          <p:spPr>
            <a:xfrm>
              <a:off x="5509608" y="3192712"/>
              <a:ext cx="3088253" cy="884754"/>
            </a:xfrm>
            <a:prstGeom prst="roundRect">
              <a:avLst>
                <a:gd name="adj" fmla="val 13285"/>
              </a:avLst>
            </a:prstGeom>
            <a:solidFill>
              <a:schemeClr val="accent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Output:</a:t>
              </a:r>
            </a:p>
            <a:p>
              <a:pPr algn="ctr"/>
              <a:r>
                <a:rPr lang="en-US" altLang="zh-CN" dirty="0"/>
                <a:t>Gazing or Not Gazing</a:t>
              </a:r>
              <a:endParaRPr lang="zh-CN" alt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09CFA18-C5C4-05E2-8917-1C00F7B30D73}"/>
                </a:ext>
              </a:extLst>
            </p:cNvPr>
            <p:cNvGrpSpPr/>
            <p:nvPr/>
          </p:nvGrpSpPr>
          <p:grpSpPr>
            <a:xfrm>
              <a:off x="2406931" y="3094068"/>
              <a:ext cx="3102677" cy="541021"/>
              <a:chOff x="2406931" y="3094068"/>
              <a:chExt cx="3102677" cy="541021"/>
            </a:xfrm>
          </p:grpSpPr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4142B46D-39DC-6015-F42F-BD9296A1AD67}"/>
                  </a:ext>
                </a:extLst>
              </p:cNvPr>
              <p:cNvCxnSpPr>
                <a:cxnSpLocks/>
                <a:stCxn id="10" idx="3"/>
                <a:endCxn id="11" idx="1"/>
              </p:cNvCxnSpPr>
              <p:nvPr/>
            </p:nvCxnSpPr>
            <p:spPr>
              <a:xfrm>
                <a:off x="2406931" y="3635089"/>
                <a:ext cx="3102677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8ECFDB1-4358-226F-7393-F3F7BB642B5A}"/>
                  </a:ext>
                </a:extLst>
              </p:cNvPr>
              <p:cNvSpPr txBox="1"/>
              <p:nvPr/>
            </p:nvSpPr>
            <p:spPr>
              <a:xfrm>
                <a:off x="2599811" y="3094068"/>
                <a:ext cx="2716917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 Bold" panose="020B0604020202090204" charset="0"/>
                    <a:ea typeface="微软雅黑" panose="020B0503020204020204" pitchFamily="34" charset="-122"/>
                    <a:cs typeface="Arial Bold" panose="020B0604020202090204" charset="0"/>
                    <a:sym typeface="+mn-lt"/>
                  </a:rPr>
                  <a:t>Prompt + GPT-4</a:t>
                </a:r>
                <a:endParaRPr lang="en-US" dirty="0"/>
              </a:p>
            </p:txBody>
          </p:sp>
        </p:grpSp>
      </p:grpSp>
      <p:sp>
        <p:nvSpPr>
          <p:cNvPr id="15" name="文本框 4">
            <a:extLst>
              <a:ext uri="{FF2B5EF4-FFF2-40B4-BE49-F238E27FC236}">
                <a16:creationId xmlns:a16="http://schemas.microsoft.com/office/drawing/2014/main" id="{0A553C10-87D9-63E9-7A2E-A79BFE53C1B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81927" y="1038405"/>
            <a:ext cx="8780145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Bold" panose="020B0604020202090204" charset="0"/>
                <a:ea typeface="微软雅黑" charset="-122"/>
                <a:cs typeface="Arial Bold" panose="020B0604020202090204" charset="0"/>
                <a:sym typeface="+mn-lt"/>
              </a:rPr>
              <a:t>🧠 ML Model &amp; </a:t>
            </a:r>
            <a:r>
              <a:rPr lang="zh-CN" altLang="en-US" sz="2100" b="1" dirty="0"/>
              <a:t>System Design </a:t>
            </a:r>
          </a:p>
          <a:p>
            <a:pPr algn="ctr"/>
            <a:r>
              <a:rPr lang="zh-CN" altLang="en-US" sz="2100" b="1" dirty="0"/>
              <a:t>🟦 Direct LLM-Based Gaze Classification (Initial Attempt)</a:t>
            </a:r>
            <a:endParaRPr lang="zh-CN" altLang="en-US" sz="1050" b="1" dirty="0"/>
          </a:p>
        </p:txBody>
      </p:sp>
      <p:sp>
        <p:nvSpPr>
          <p:cNvPr id="16" name="文本框 5">
            <a:extLst>
              <a:ext uri="{FF2B5EF4-FFF2-40B4-BE49-F238E27FC236}">
                <a16:creationId xmlns:a16="http://schemas.microsoft.com/office/drawing/2014/main" id="{4E716E15-D500-876C-AF7B-E364952D834A}"/>
              </a:ext>
            </a:extLst>
          </p:cNvPr>
          <p:cNvSpPr txBox="1"/>
          <p:nvPr/>
        </p:nvSpPr>
        <p:spPr>
          <a:xfrm>
            <a:off x="834627" y="1735955"/>
            <a:ext cx="747474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b="1" dirty="0">
                <a:sym typeface="+mn-ea"/>
              </a:rPr>
              <a:t>🧪 Can a large language model (e.g., GPT-4) classify Gaze / Non-Gaze from raw user dialogue?</a:t>
            </a:r>
            <a:endParaRPr lang="zh-CN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3913291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3C1572-0CE2-2E95-DFF6-651A3E796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8AC51-4396-E874-57DE-711F2F2AD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54" y="0"/>
            <a:ext cx="7886700" cy="490969"/>
          </a:xfrm>
        </p:spPr>
        <p:txBody>
          <a:bodyPr>
            <a:normAutofit fontScale="90000"/>
          </a:bodyPr>
          <a:lstStyle/>
          <a:p>
            <a:r>
              <a:rPr lang="en-AU" sz="2400" dirty="0">
                <a:latin typeface="Franklin Gothic Medium" panose="020B0603020102020204" pitchFamily="34" charset="0"/>
              </a:rPr>
              <a:t>Model Design: Large Language Model through “Prompt + GPT-4”</a:t>
            </a:r>
            <a:endParaRPr lang="en-US" sz="2400" dirty="0">
              <a:latin typeface="Franklin Gothic Medium" panose="020B0603020102020204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56362BC-59A9-BB1C-8878-910AE76BC6B2}"/>
              </a:ext>
            </a:extLst>
          </p:cNvPr>
          <p:cNvGrpSpPr/>
          <p:nvPr/>
        </p:nvGrpSpPr>
        <p:grpSpPr>
          <a:xfrm>
            <a:off x="532446" y="794072"/>
            <a:ext cx="8474394" cy="1542342"/>
            <a:chOff x="578166" y="1220153"/>
            <a:chExt cx="4128613" cy="1542342"/>
          </a:xfrm>
        </p:grpSpPr>
        <p:sp>
          <p:nvSpPr>
            <p:cNvPr id="6" name="文本框 6">
              <a:extLst>
                <a:ext uri="{FF2B5EF4-FFF2-40B4-BE49-F238E27FC236}">
                  <a16:creationId xmlns:a16="http://schemas.microsoft.com/office/drawing/2014/main" id="{F4C2433B-EA06-27D2-E19A-3964CCE3B46C}"/>
                </a:ext>
              </a:extLst>
            </p:cNvPr>
            <p:cNvSpPr txBox="1"/>
            <p:nvPr/>
          </p:nvSpPr>
          <p:spPr>
            <a:xfrm>
              <a:off x="578166" y="1220153"/>
              <a:ext cx="4128613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dirty="0"/>
                <a:t>🧠 </a:t>
              </a:r>
              <a:r>
                <a:rPr lang="zh-CN" altLang="en-US" sz="1800" b="1" dirty="0"/>
                <a:t>Prompting Strategy (Zero-shot Prompt Example)</a:t>
              </a:r>
              <a:r>
                <a:rPr lang="en-US" altLang="zh-CN" sz="1800" b="1" dirty="0"/>
                <a:t> </a:t>
              </a:r>
              <a:r>
                <a:rPr lang="zh-CN" altLang="en-US" sz="1800" b="1" dirty="0"/>
                <a:t>:</a:t>
              </a:r>
              <a:endParaRPr lang="zh-CN" altLang="en-US" sz="1400" b="1" dirty="0"/>
            </a:p>
          </p:txBody>
        </p:sp>
        <p:sp>
          <p:nvSpPr>
            <p:cNvPr id="7" name="文本框 7">
              <a:extLst>
                <a:ext uri="{FF2B5EF4-FFF2-40B4-BE49-F238E27FC236}">
                  <a16:creationId xmlns:a16="http://schemas.microsoft.com/office/drawing/2014/main" id="{39A06080-E321-4309-CDA1-4841DCAEAC7B}"/>
                </a:ext>
              </a:extLst>
            </p:cNvPr>
            <p:cNvSpPr txBox="1"/>
            <p:nvPr/>
          </p:nvSpPr>
          <p:spPr>
            <a:xfrm>
              <a:off x="584835" y="1607820"/>
              <a:ext cx="4121944" cy="115467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/>
                <a:t>prompt = </a:t>
              </a:r>
              <a:r>
                <a:rPr lang="en-US" altLang="zh-CN" sz="1600" dirty="0"/>
                <a:t> </a:t>
              </a:r>
              <a:r>
                <a:rPr lang="zh-CN" altLang="en-US" sz="1600" dirty="0">
                  <a:solidFill>
                    <a:schemeClr val="accent4">
                      <a:lumMod val="75000"/>
                    </a:schemeClr>
                  </a:solidFill>
                </a:rPr>
                <a:t>Here is a sentence from a VR collaboration conversation:</a:t>
              </a:r>
              <a:r>
                <a:rPr lang="en-US" altLang="zh-CN" sz="1600" dirty="0">
                  <a:solidFill>
                    <a:schemeClr val="accent4">
                      <a:lumMod val="75000"/>
                    </a:schemeClr>
                  </a:solidFill>
                </a:rPr>
                <a:t> </a:t>
              </a:r>
              <a:r>
                <a:rPr lang="zh-CN" altLang="en-US" sz="1600" dirty="0">
                  <a:solidFill>
                    <a:schemeClr val="accent4">
                      <a:lumMod val="75000"/>
                    </a:schemeClr>
                  </a:solidFill>
                </a:rPr>
                <a:t>\"</a:t>
              </a:r>
              <a:r>
                <a:rPr lang="zh-CN" altLang="en-US" sz="1600" dirty="0">
                  <a:solidFill>
                    <a:srgbClr val="FF0000"/>
                  </a:solidFill>
                </a:rPr>
                <a:t>{</a:t>
              </a:r>
              <a:r>
                <a:rPr lang="en-US" altLang="zh-CN" sz="1600" dirty="0">
                  <a:solidFill>
                    <a:srgbClr val="FF0000"/>
                  </a:solidFill>
                </a:rPr>
                <a:t>utterances</a:t>
              </a:r>
              <a:r>
                <a:rPr lang="zh-CN" altLang="en-US" sz="1600" dirty="0">
                  <a:solidFill>
                    <a:srgbClr val="FF0000"/>
                  </a:solidFill>
                </a:rPr>
                <a:t>}</a:t>
              </a:r>
              <a:r>
                <a:rPr lang="zh-CN" altLang="en-US" sz="1600" dirty="0"/>
                <a:t>\”</a:t>
              </a:r>
              <a:r>
                <a:rPr lang="en-US" altLang="zh-CN" sz="1600" dirty="0"/>
                <a:t>. </a:t>
              </a:r>
              <a:endParaRPr lang="zh-CN" altLang="en-US" sz="1600" dirty="0"/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Classify whether this sentence is intended to direct attention (gaze) or not.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Answer only with "gaze" or "non gaze"</a:t>
              </a:r>
              <a:r>
                <a:rPr lang="zh-CN" altLang="en-US" sz="1600" dirty="0"/>
                <a:t>.</a:t>
              </a:r>
            </a:p>
          </p:txBody>
        </p:sp>
      </p:grpSp>
      <p:sp>
        <p:nvSpPr>
          <p:cNvPr id="8" name="文本框 8">
            <a:extLst>
              <a:ext uri="{FF2B5EF4-FFF2-40B4-BE49-F238E27FC236}">
                <a16:creationId xmlns:a16="http://schemas.microsoft.com/office/drawing/2014/main" id="{105B9460-BB45-8242-CC96-055564B0A5F2}"/>
              </a:ext>
            </a:extLst>
          </p:cNvPr>
          <p:cNvSpPr txBox="1"/>
          <p:nvPr/>
        </p:nvSpPr>
        <p:spPr>
          <a:xfrm>
            <a:off x="532446" y="2891790"/>
            <a:ext cx="7171374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b="1" dirty="0"/>
              <a:t>⚠️ </a:t>
            </a:r>
            <a:r>
              <a:rPr lang="en-US" altLang="zh-CN" sz="1800" b="1" dirty="0"/>
              <a:t> </a:t>
            </a:r>
            <a:r>
              <a:rPr lang="zh-CN" altLang="en-US" sz="1800" b="1" dirty="0"/>
              <a:t>Initial Findings:</a:t>
            </a:r>
            <a:endParaRPr lang="zh-CN" altLang="en-US" sz="1800" dirty="0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1600" dirty="0"/>
              <a:t>❌ </a:t>
            </a:r>
            <a:r>
              <a:rPr lang="en-US" altLang="zh-CN" sz="1600" dirty="0"/>
              <a:t> </a:t>
            </a:r>
            <a:r>
              <a:rPr lang="zh-CN" altLang="en-US" sz="1600" dirty="0"/>
              <a:t>No fine-tuning → performance highly inconsistent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1600" dirty="0"/>
              <a:t>❌ </a:t>
            </a:r>
            <a:r>
              <a:rPr lang="en-US" altLang="zh-CN" sz="1600" dirty="0"/>
              <a:t> </a:t>
            </a:r>
            <a:r>
              <a:rPr lang="zh-CN" altLang="en-US" sz="1600" dirty="0"/>
              <a:t>Context-sensitive reasoning often misunderstood the VR task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1600" dirty="0"/>
              <a:t>❌ </a:t>
            </a:r>
            <a:r>
              <a:rPr lang="en-US" altLang="zh-CN" sz="1600" dirty="0"/>
              <a:t> </a:t>
            </a:r>
            <a:r>
              <a:rPr lang="zh-CN" altLang="en-US" sz="1600" dirty="0"/>
              <a:t>Latency per query ≈ </a:t>
            </a:r>
            <a:r>
              <a:rPr lang="en-US" altLang="zh-CN" sz="1600" dirty="0"/>
              <a:t>3 </a:t>
            </a:r>
            <a:r>
              <a:rPr lang="zh-CN" altLang="en-US" sz="1600" dirty="0"/>
              <a:t>–</a:t>
            </a:r>
            <a:r>
              <a:rPr lang="en-US" altLang="zh-CN" sz="1600" dirty="0"/>
              <a:t> 5</a:t>
            </a:r>
            <a:r>
              <a:rPr lang="zh-CN" altLang="en-US" sz="1600" dirty="0"/>
              <a:t> seconds</a:t>
            </a:r>
            <a:r>
              <a:rPr lang="en-US" altLang="zh-CN" sz="1600" dirty="0"/>
              <a:t> (or more)</a:t>
            </a:r>
            <a:endParaRPr lang="zh-CN" altLang="en-US" sz="1600" dirty="0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1600" dirty="0"/>
              <a:t>💰 </a:t>
            </a:r>
            <a:r>
              <a:rPr lang="en-US" altLang="zh-CN" sz="1600" dirty="0"/>
              <a:t> </a:t>
            </a:r>
            <a:r>
              <a:rPr lang="zh-CN" altLang="en-US" sz="1600" dirty="0"/>
              <a:t>Costly for real-time use (API-token based billing)</a:t>
            </a:r>
          </a:p>
        </p:txBody>
      </p:sp>
    </p:spTree>
    <p:extLst>
      <p:ext uri="{BB962C8B-B14F-4D97-AF65-F5344CB8AC3E}">
        <p14:creationId xmlns:p14="http://schemas.microsoft.com/office/powerpoint/2010/main" val="1977509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CA30C-E012-058C-5C61-806E4080B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8EAA8-8A56-2474-B2C7-3A09EB58F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54" y="0"/>
            <a:ext cx="8863446" cy="490969"/>
          </a:xfrm>
        </p:spPr>
        <p:txBody>
          <a:bodyPr>
            <a:normAutofit fontScale="90000"/>
          </a:bodyPr>
          <a:lstStyle/>
          <a:p>
            <a:r>
              <a:rPr lang="en-AU" sz="2400" dirty="0">
                <a:latin typeface="Franklin Gothic Medium" panose="020B0603020102020204" pitchFamily="34" charset="0"/>
              </a:rPr>
              <a:t>Model Design: Large Language Model through “Refined Prompt + GPT-4”</a:t>
            </a:r>
            <a:endParaRPr lang="en-US" sz="2400" dirty="0">
              <a:latin typeface="Franklin Gothic Medium" panose="020B0603020102020204" pitchFamily="34" charset="0"/>
            </a:endParaRPr>
          </a:p>
        </p:txBody>
      </p:sp>
      <p:sp>
        <p:nvSpPr>
          <p:cNvPr id="4" name="文本框 4">
            <a:extLst>
              <a:ext uri="{FF2B5EF4-FFF2-40B4-BE49-F238E27FC236}">
                <a16:creationId xmlns:a16="http://schemas.microsoft.com/office/drawing/2014/main" id="{E0CCB0BD-0315-3CF2-750F-FA54D769B003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81927" y="644811"/>
            <a:ext cx="8780145" cy="4154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sz="2100" b="1" dirty="0"/>
              <a:t>🟦 Refined Prompting: Better Accuracy, But Still Too Slow</a:t>
            </a:r>
          </a:p>
        </p:txBody>
      </p:sp>
      <p:sp>
        <p:nvSpPr>
          <p:cNvPr id="5" name="文本框 5">
            <a:extLst>
              <a:ext uri="{FF2B5EF4-FFF2-40B4-BE49-F238E27FC236}">
                <a16:creationId xmlns:a16="http://schemas.microsoft.com/office/drawing/2014/main" id="{79C0610F-5CA9-BD95-44C7-BDCCEA893C42}"/>
              </a:ext>
            </a:extLst>
          </p:cNvPr>
          <p:cNvSpPr txBox="1"/>
          <p:nvPr/>
        </p:nvSpPr>
        <p:spPr>
          <a:xfrm>
            <a:off x="280554" y="1060309"/>
            <a:ext cx="4143464" cy="11396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/>
              <a:t>🔄 What We Tried: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/>
              <a:t>We modified our prompt to improve LLM’s understanding of task context by giving it reference cases:</a:t>
            </a:r>
          </a:p>
        </p:txBody>
      </p:sp>
      <p:sp>
        <p:nvSpPr>
          <p:cNvPr id="9" name="文本框 6">
            <a:extLst>
              <a:ext uri="{FF2B5EF4-FFF2-40B4-BE49-F238E27FC236}">
                <a16:creationId xmlns:a16="http://schemas.microsoft.com/office/drawing/2014/main" id="{DF00F446-F1A4-01A8-3A44-CC2C4DD014DC}"/>
              </a:ext>
            </a:extLst>
          </p:cNvPr>
          <p:cNvSpPr txBox="1"/>
          <p:nvPr/>
        </p:nvSpPr>
        <p:spPr>
          <a:xfrm>
            <a:off x="385538" y="2199916"/>
            <a:ext cx="3392940" cy="2893100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 anchor="t">
            <a:spAutoFit/>
          </a:bodyPr>
          <a:lstStyle/>
          <a:p>
            <a:r>
              <a:rPr lang="zh-CN" altLang="en-US" sz="1400" dirty="0"/>
              <a:t>prompt = </a:t>
            </a:r>
            <a:r>
              <a:rPr lang="zh-CN" altLang="en-US" sz="1400" dirty="0">
                <a:solidFill>
                  <a:schemeClr val="accent4">
                    <a:lumMod val="75000"/>
                  </a:schemeClr>
                </a:solidFill>
              </a:rPr>
              <a:t>f"""</a:t>
            </a:r>
            <a:endParaRPr lang="zh-CN" altLang="en-US" sz="1400" dirty="0"/>
          </a:p>
          <a:p>
            <a:r>
              <a:rPr lang="zh-CN" altLang="en-US" sz="1400" dirty="0"/>
              <a:t>Here are two example utterances:</a:t>
            </a:r>
          </a:p>
          <a:p>
            <a:endParaRPr lang="zh-CN" altLang="en-US" sz="1400" dirty="0"/>
          </a:p>
          <a:p>
            <a:r>
              <a:rPr lang="zh-CN" altLang="en-US" sz="1400" dirty="0">
                <a:solidFill>
                  <a:schemeClr val="accent4">
                    <a:lumMod val="75000"/>
                  </a:schemeClr>
                </a:solidFill>
              </a:rPr>
              <a:t>1. "It should be this cube, the one in front of you." → gaze  </a:t>
            </a:r>
          </a:p>
          <a:p>
            <a:r>
              <a:rPr lang="zh-CN" altLang="en-US" sz="1400" dirty="0">
                <a:solidFill>
                  <a:schemeClr val="accent4">
                    <a:lumMod val="75000"/>
                  </a:schemeClr>
                </a:solidFill>
              </a:rPr>
              <a:t>2. "I don't remember what color it was." → non gaze  </a:t>
            </a:r>
          </a:p>
          <a:p>
            <a:endParaRPr lang="zh-CN" altLang="en-US" sz="1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zh-CN" altLang="en-US" sz="1400" dirty="0">
                <a:solidFill>
                  <a:schemeClr val="accent4">
                    <a:lumMod val="75000"/>
                  </a:schemeClr>
                </a:solidFill>
              </a:rPr>
              <a:t>Now classify the following:</a:t>
            </a:r>
          </a:p>
          <a:p>
            <a:r>
              <a:rPr lang="zh-CN" altLang="en-US" sz="1400" dirty="0">
                <a:solidFill>
                  <a:schemeClr val="accent4">
                    <a:lumMod val="75000"/>
                  </a:schemeClr>
                </a:solidFill>
              </a:rPr>
              <a:t>\"</a:t>
            </a:r>
            <a:r>
              <a:rPr lang="zh-CN" altLang="en-US" sz="1400" dirty="0">
                <a:solidFill>
                  <a:srgbClr val="FF0000"/>
                </a:solidFill>
              </a:rPr>
              <a:t>{utterance}</a:t>
            </a:r>
            <a:r>
              <a:rPr lang="zh-CN" altLang="en-US" sz="1400" dirty="0"/>
              <a:t>\"</a:t>
            </a:r>
          </a:p>
          <a:p>
            <a:endParaRPr lang="zh-CN" altLang="en-US" sz="1400" dirty="0"/>
          </a:p>
          <a:p>
            <a:r>
              <a:rPr lang="zh-CN" altLang="en-US" sz="1400" dirty="0"/>
              <a:t>Answer only with "gaze" or "non gaze".</a:t>
            </a:r>
          </a:p>
          <a:p>
            <a:r>
              <a:rPr lang="zh-CN" altLang="en-US" sz="1400" dirty="0"/>
              <a:t>"""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7608254-A52F-720A-A8C0-194B9DF179E0}"/>
              </a:ext>
            </a:extLst>
          </p:cNvPr>
          <p:cNvGrpSpPr/>
          <p:nvPr/>
        </p:nvGrpSpPr>
        <p:grpSpPr>
          <a:xfrm>
            <a:off x="4254199" y="1396717"/>
            <a:ext cx="5242492" cy="2639160"/>
            <a:chOff x="4818864" y="2017230"/>
            <a:chExt cx="4750350" cy="2639160"/>
          </a:xfrm>
        </p:grpSpPr>
        <p:sp>
          <p:nvSpPr>
            <p:cNvPr id="10" name="文本框 7">
              <a:extLst>
                <a:ext uri="{FF2B5EF4-FFF2-40B4-BE49-F238E27FC236}">
                  <a16:creationId xmlns:a16="http://schemas.microsoft.com/office/drawing/2014/main" id="{3FAFB684-9A5F-9DD8-FE5C-1D5C9FF300D9}"/>
                </a:ext>
              </a:extLst>
            </p:cNvPr>
            <p:cNvSpPr txBox="1"/>
            <p:nvPr/>
          </p:nvSpPr>
          <p:spPr>
            <a:xfrm>
              <a:off x="4818865" y="2017230"/>
              <a:ext cx="4661368" cy="124700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 b="1" dirty="0"/>
                <a:t>✅ Result: Accuracy Improved</a:t>
              </a: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600" dirty="0"/>
                <a:t>· </a:t>
              </a:r>
              <a:r>
                <a:rPr lang="zh-CN" altLang="en-US" sz="1600" dirty="0"/>
                <a:t>Accuracy increased to ~</a:t>
              </a:r>
              <a:r>
                <a:rPr lang="en-US" altLang="zh-CN" sz="1600" dirty="0"/>
                <a:t>around </a:t>
              </a:r>
              <a:r>
                <a:rPr lang="zh-CN" altLang="en-US" sz="1600" dirty="0"/>
                <a:t>7</a:t>
              </a:r>
              <a:r>
                <a:rPr lang="en-US" altLang="zh-CN" sz="1600" dirty="0"/>
                <a:t>5</a:t>
              </a:r>
              <a:r>
                <a:rPr lang="zh-CN" altLang="en-US" sz="1600" dirty="0"/>
                <a:t>% (from ~6</a:t>
              </a:r>
              <a:r>
                <a:rPr lang="en-US" altLang="zh-CN" sz="1600" dirty="0"/>
                <a:t>5</a:t>
              </a:r>
              <a:r>
                <a:rPr lang="zh-CN" altLang="en-US" sz="1600" dirty="0"/>
                <a:t>%)</a:t>
              </a: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600" dirty="0"/>
                <a:t>· </a:t>
              </a:r>
              <a:r>
                <a:rPr lang="zh-CN" altLang="en-US" sz="1600" dirty="0"/>
                <a:t>Fewer semantic misjudgments</a:t>
              </a: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600" dirty="0"/>
                <a:t>· </a:t>
              </a:r>
              <a:r>
                <a:rPr lang="zh-CN" altLang="en-US" sz="1600" dirty="0"/>
                <a:t>Better grounding in gaze-intent language</a:t>
              </a:r>
              <a:endParaRPr lang="zh-CN" altLang="en-US" sz="1200" dirty="0"/>
            </a:p>
          </p:txBody>
        </p:sp>
        <p:sp>
          <p:nvSpPr>
            <p:cNvPr id="11" name="文本框 8">
              <a:extLst>
                <a:ext uri="{FF2B5EF4-FFF2-40B4-BE49-F238E27FC236}">
                  <a16:creationId xmlns:a16="http://schemas.microsoft.com/office/drawing/2014/main" id="{AAC41289-E33B-6C4B-F58E-3735979EC5F7}"/>
                </a:ext>
              </a:extLst>
            </p:cNvPr>
            <p:cNvSpPr txBox="1"/>
            <p:nvPr/>
          </p:nvSpPr>
          <p:spPr>
            <a:xfrm>
              <a:off x="4818864" y="3548394"/>
              <a:ext cx="4750350" cy="1107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b="1" dirty="0"/>
                <a:t>🐢 </a:t>
              </a:r>
              <a:r>
                <a:rPr lang="zh-CN" altLang="en-US" sz="1600" b="1" dirty="0"/>
                <a:t>But It's Too Slow for Real-Time Use</a:t>
              </a:r>
            </a:p>
            <a:p>
              <a:r>
                <a:rPr lang="zh-CN" altLang="en-US" sz="1400" b="1" dirty="0"/>
                <a:t>Metric	</a:t>
              </a:r>
              <a:r>
                <a:rPr lang="en-US" altLang="zh-CN" sz="1400" b="1" dirty="0"/>
                <a:t>                  </a:t>
              </a:r>
              <a:r>
                <a:rPr lang="zh-CN" altLang="en-US" sz="1400" b="1" dirty="0"/>
                <a:t>Refined Prompt</a:t>
              </a:r>
            </a:p>
            <a:p>
              <a:r>
                <a:rPr lang="zh-CN" altLang="en-US" sz="1400" dirty="0"/>
                <a:t>Average latency	</a:t>
              </a:r>
              <a:r>
                <a:rPr lang="en-US" altLang="zh-CN" sz="1400" dirty="0"/>
                <a:t>5 </a:t>
              </a:r>
              <a:r>
                <a:rPr lang="zh-CN" altLang="en-US" sz="1400" dirty="0"/>
                <a:t>–</a:t>
              </a:r>
              <a:r>
                <a:rPr lang="en-US" altLang="zh-CN" sz="1400" dirty="0"/>
                <a:t> </a:t>
              </a:r>
              <a:r>
                <a:rPr lang="zh-CN" altLang="en-US" sz="1400" dirty="0"/>
                <a:t>7 seconds</a:t>
              </a:r>
              <a:r>
                <a:rPr lang="en-US" altLang="zh-CN" sz="1400" dirty="0"/>
                <a:t> (or more)</a:t>
              </a:r>
              <a:r>
                <a:rPr lang="zh-CN" altLang="en-US" sz="1400" dirty="0"/>
                <a:t> ⏳</a:t>
              </a:r>
            </a:p>
            <a:p>
              <a:r>
                <a:rPr lang="zh-CN" altLang="en-US" sz="1400" dirty="0"/>
                <a:t>VR usability	❌ Unacceptable for live interaction</a:t>
              </a: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98D9B00-6BEA-B551-2738-AC402E222CA4}"/>
              </a:ext>
            </a:extLst>
          </p:cNvPr>
          <p:cNvCxnSpPr>
            <a:cxnSpLocks/>
          </p:cNvCxnSpPr>
          <p:nvPr/>
        </p:nvCxnSpPr>
        <p:spPr>
          <a:xfrm>
            <a:off x="4114798" y="1188720"/>
            <a:ext cx="0" cy="3904296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15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AU Content Slides – Dark">
  <a:themeElements>
    <a:clrScheme name="AU Working">
      <a:dk1>
        <a:srgbClr val="140F50"/>
      </a:dk1>
      <a:lt1>
        <a:srgbClr val="FFFFFF"/>
      </a:lt1>
      <a:dk2>
        <a:srgbClr val="1448FF"/>
      </a:dk2>
      <a:lt2>
        <a:srgbClr val="F8EFE0"/>
      </a:lt2>
      <a:accent1>
        <a:srgbClr val="836BFF"/>
      </a:accent1>
      <a:accent2>
        <a:srgbClr val="3B67FF"/>
      </a:accent2>
      <a:accent3>
        <a:srgbClr val="284150"/>
      </a:accent3>
      <a:accent4>
        <a:srgbClr val="000000"/>
      </a:accent4>
      <a:accent5>
        <a:srgbClr val="DAEDEF"/>
      </a:accent5>
      <a:accent6>
        <a:srgbClr val="FFFFFF"/>
      </a:accent6>
      <a:hlink>
        <a:srgbClr val="7FC7DF"/>
      </a:hlink>
      <a:folHlink>
        <a:srgbClr val="D8C28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5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 dirty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utureUni-ppt-v3-unisafirst" id="{0909A0E1-65ED-AB4D-A92D-8D3B4BFBABA5}" vid="{3FB9D24C-E0CF-D645-8833-E63CD4B64D83}"/>
    </a:ext>
  </a:extLst>
</a:theme>
</file>

<file path=ppt/theme/theme2.xml><?xml version="1.0" encoding="utf-8"?>
<a:theme xmlns:a="http://schemas.openxmlformats.org/drawingml/2006/main" name="AU Cover Slides - Light">
  <a:themeElements>
    <a:clrScheme name="AU Working v2">
      <a:dk1>
        <a:srgbClr val="140F50"/>
      </a:dk1>
      <a:lt1>
        <a:srgbClr val="FFFFFF"/>
      </a:lt1>
      <a:dk2>
        <a:srgbClr val="1448FF"/>
      </a:dk2>
      <a:lt2>
        <a:srgbClr val="F8EFE0"/>
      </a:lt2>
      <a:accent1>
        <a:srgbClr val="836BFF"/>
      </a:accent1>
      <a:accent2>
        <a:srgbClr val="3B67FF"/>
      </a:accent2>
      <a:accent3>
        <a:srgbClr val="9883FF"/>
      </a:accent3>
      <a:accent4>
        <a:srgbClr val="C1B5FF"/>
      </a:accent4>
      <a:accent5>
        <a:srgbClr val="8AA3FF"/>
      </a:accent5>
      <a:accent6>
        <a:srgbClr val="D0DAFF"/>
      </a:accent6>
      <a:hlink>
        <a:srgbClr val="113CD5"/>
      </a:hlink>
      <a:folHlink>
        <a:srgbClr val="3B67FF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Cover Slides - Dark">
  <a:themeElements>
    <a:clrScheme name="Custom 2">
      <a:dk1>
        <a:srgbClr val="140F50"/>
      </a:dk1>
      <a:lt1>
        <a:srgbClr val="FFFFFF"/>
      </a:lt1>
      <a:dk2>
        <a:srgbClr val="1448FF"/>
      </a:dk2>
      <a:lt2>
        <a:srgbClr val="F8EFE0"/>
      </a:lt2>
      <a:accent1>
        <a:srgbClr val="836BFF"/>
      </a:accent1>
      <a:accent2>
        <a:srgbClr val="3B67FF"/>
      </a:accent2>
      <a:accent3>
        <a:srgbClr val="284150"/>
      </a:accent3>
      <a:accent4>
        <a:srgbClr val="000000"/>
      </a:accent4>
      <a:accent5>
        <a:srgbClr val="DAEDEF"/>
      </a:accent5>
      <a:accent6>
        <a:srgbClr val="FFFFFF"/>
      </a:accent6>
      <a:hlink>
        <a:srgbClr val="7FC7DF"/>
      </a:hlink>
      <a:folHlink>
        <a:srgbClr val="D8C282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Whit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2F99BC7-6979-BB4C-A7FA-257B972D3398}" vid="{B73AF32B-C4C3-C84A-A6D4-BE817E16705E}"/>
    </a:ext>
  </a:ext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0EC99D3B6F91498D9015CBF0DC1BF5" ma:contentTypeVersion="6" ma:contentTypeDescription="Create a new document." ma:contentTypeScope="" ma:versionID="4394ccec2c2806042e0208bce3ee4a5b">
  <xsd:schema xmlns:xsd="http://www.w3.org/2001/XMLSchema" xmlns:xs="http://www.w3.org/2001/XMLSchema" xmlns:p="http://schemas.microsoft.com/office/2006/metadata/properties" xmlns:ns2="0a08f58f-610f-455f-9949-82fcb626654f" xmlns:ns3="e4f23a1b-aba6-4e9c-b2be-c11829e90dbd" targetNamespace="http://schemas.microsoft.com/office/2006/metadata/properties" ma:root="true" ma:fieldsID="61bdd9e073f3a59f40796424287e65a7" ns2:_="" ns3:_="">
    <xsd:import namespace="0a08f58f-610f-455f-9949-82fcb626654f"/>
    <xsd:import namespace="e4f23a1b-aba6-4e9c-b2be-c11829e90d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08f58f-610f-455f-9949-82fcb62665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f23a1b-aba6-4e9c-b2be-c11829e90db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FABC3FD-E4B9-4551-BDC8-B36A41B5E1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a08f58f-610f-455f-9949-82fcb626654f"/>
    <ds:schemaRef ds:uri="e4f23a1b-aba6-4e9c-b2be-c11829e90d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87E2344-784A-409B-85B7-EAA575FD6CAC}">
  <ds:schemaRefs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e4f23a1b-aba6-4e9c-b2be-c11829e90dbd"/>
    <ds:schemaRef ds:uri="0a08f58f-610f-455f-9949-82fcb626654f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0011804-D555-4DB4-9A94-73C332BD3EA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3450</TotalTime>
  <Words>1344</Words>
  <Application>Microsoft Macintosh PowerPoint</Application>
  <PresentationFormat>On-screen Show (16:9)</PresentationFormat>
  <Paragraphs>222</Paragraphs>
  <Slides>21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Arial Bold</vt:lpstr>
      <vt:lpstr>Arial</vt:lpstr>
      <vt:lpstr>Calibri</vt:lpstr>
      <vt:lpstr>Calibri Light</vt:lpstr>
      <vt:lpstr>Century Gothic</vt:lpstr>
      <vt:lpstr>Franklin Gothic Demi Cond</vt:lpstr>
      <vt:lpstr>Franklin Gothic Medium</vt:lpstr>
      <vt:lpstr>Franklin Gothic Medium Cond</vt:lpstr>
      <vt:lpstr>Georgia</vt:lpstr>
      <vt:lpstr>Wingdings</vt:lpstr>
      <vt:lpstr>AU Content Slides – Dark</vt:lpstr>
      <vt:lpstr>AU Cover Slides - Light</vt:lpstr>
      <vt:lpstr>Cover Slides - Dark</vt:lpstr>
      <vt:lpstr>White Master</vt:lpstr>
      <vt:lpstr>Machine Learning behind XR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Design: Large Language Model</vt:lpstr>
      <vt:lpstr>Model Design: Large Language Model through “Prompt + GPT-4”</vt:lpstr>
      <vt:lpstr>Model Design: Large Language Model through “Refined Prompt + GPT-4”</vt:lpstr>
      <vt:lpstr>Model Design: Local ML Model</vt:lpstr>
      <vt:lpstr>Model Design: Supervise Learning -- A Classification Example</vt:lpstr>
      <vt:lpstr>Supervise Learning: How to Learn a ML Model</vt:lpstr>
      <vt:lpstr>Learn a ML Model: Practicing with Python in Jupyter Notebook</vt:lpstr>
      <vt:lpstr>Supervise Learning: How to Learn a ML Model</vt:lpstr>
      <vt:lpstr>More details in Training use data to adjust an initial model approaching to a preferred model</vt:lpstr>
      <vt:lpstr>Supervise Learning: How to Learn a ML Model</vt:lpstr>
      <vt:lpstr>Use Python to Implement Machine Learning: Benefits</vt:lpstr>
      <vt:lpstr>Try Python in Colab: https://colab.google/   Open Colab (login with Google Account)   Upload Prac_Question.ipynb</vt:lpstr>
      <vt:lpstr>Supervised Learning: How to obtain training data?</vt:lpstr>
      <vt:lpstr>Model Design: Local ML Model</vt:lpstr>
      <vt:lpstr>Q&amp;A lia.song@adelaide.edu.au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Camille Trepa</dc:creator>
  <cp:lastModifiedBy>Lia Song</cp:lastModifiedBy>
  <cp:revision>637</cp:revision>
  <cp:lastPrinted>2011-11-18T03:36:14Z</cp:lastPrinted>
  <dcterms:created xsi:type="dcterms:W3CDTF">2024-06-05T01:45:42Z</dcterms:created>
  <dcterms:modified xsi:type="dcterms:W3CDTF">2025-07-14T01:24:30Z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0x010100770EC99D3B6F91498D9015CBF0DC1BF5</vt:lpwstr>
  </property>
  <property fmtid="{D5CDD505-2E9C-101B-9397-08002B2CF9AE}" pid="3" name="MSIP_Label_ea60d57e-af5b-4752-ac57-3e4f28ca11dc_Enabled">
    <vt:lpwstr>true</vt:lpwstr>
  </property>
  <property fmtid="{D5CDD505-2E9C-101B-9397-08002B2CF9AE}" pid="4" name="MSIP_Label_ea60d57e-af5b-4752-ac57-3e4f28ca11dc_SetDate">
    <vt:lpwstr>2023-12-11T23:57:33Z</vt:lpwstr>
  </property>
  <property fmtid="{D5CDD505-2E9C-101B-9397-08002B2CF9AE}" pid="5" name="MSIP_Label_ea60d57e-af5b-4752-ac57-3e4f28ca11dc_Method">
    <vt:lpwstr>Standard</vt:lpwstr>
  </property>
  <property fmtid="{D5CDD505-2E9C-101B-9397-08002B2CF9AE}" pid="6" name="MSIP_Label_ea60d57e-af5b-4752-ac57-3e4f28ca11dc_Name">
    <vt:lpwstr>ea60d57e-af5b-4752-ac57-3e4f28ca11dc</vt:lpwstr>
  </property>
  <property fmtid="{D5CDD505-2E9C-101B-9397-08002B2CF9AE}" pid="7" name="MSIP_Label_ea60d57e-af5b-4752-ac57-3e4f28ca11dc_SiteId">
    <vt:lpwstr>36da45f1-dd2c-4d1f-af13-5abe46b99921</vt:lpwstr>
  </property>
  <property fmtid="{D5CDD505-2E9C-101B-9397-08002B2CF9AE}" pid="8" name="MSIP_Label_ea60d57e-af5b-4752-ac57-3e4f28ca11dc_ActionId">
    <vt:lpwstr>9d960d3e-eac6-4a65-b196-bc93f9e23fbe</vt:lpwstr>
  </property>
  <property fmtid="{D5CDD505-2E9C-101B-9397-08002B2CF9AE}" pid="9" name="MSIP_Label_ea60d57e-af5b-4752-ac57-3e4f28ca11dc_ContentBits">
    <vt:lpwstr>0</vt:lpwstr>
  </property>
</Properties>
</file>

<file path=docProps/thumbnail.jpeg>
</file>